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4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notesSlides/notesSlide17.xml" ContentType="application/vnd.openxmlformats-officedocument.presentationml.notes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diagrams/quickStyle1.xml" ContentType="application/vnd.openxmlformats-officedocument.drawingml.diagramQuickStyl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diagrams/drawing1.xml" ContentType="application/vnd.openxmlformats-officedocument.drawingml.diagramDrawing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diagrams/_rels/data1.xml.rels><?xml version="1.0" encoding="UTF-8" standalone="yes"?><Relationships xmlns="http://schemas.openxmlformats.org/package/2006/relationships"></Relationships>
</file>

<file path=ppt/diagrams/_rels/drawing1.xml.rels><?xml version="1.0" encoding="UTF-8" standalone="yes"?><Relationships xmlns="http://schemas.openxmlformats.org/package/2006/relationships"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alignNode1">
    <dgm:fillClrLst hueDir="cw" meth="repeat">
      <a:schemeClr val="accent1"/>
    </dgm:fillClrLst>
    <dgm:linClrLst hueDir="cw" meth="repeat">
      <a:schemeClr val="accent1"/>
    </dgm:linClrLst>
    <dgm:effectClrLst hueDir="cw" meth="span"/>
    <dgm:txLinClrLst hueDir="cw" meth="span"/>
    <dgm:txFillClrLst hueDir="cw" meth="span"/>
    <dgm:txEffectClrLst hueDir="cw" meth="span"/>
  </dgm:styleLbl>
  <dgm:styleLbl name="node1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lnNode1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vennNode1">
    <dgm:fillClrLst hueDir="cw" meth="repeat">
      <a:schemeClr val="accent1">
        <a:alpha val="50000"/>
      </a:schemeClr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node2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node3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node4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fgImgPlace1">
    <dgm:fillClrLst hueDir="cw" meth="repeat">
      <a:schemeClr val="accent1">
        <a:tint val="50000"/>
      </a:schemeClr>
    </dgm:fillClrLst>
    <dgm:linClrLst hueDir="cw" meth="repeat">
      <a:schemeClr val="l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alignImgPlace1">
    <dgm:fillClrLst hueDir="cw" meth="repeat">
      <a:schemeClr val="accent1">
        <a:tint val="50000"/>
      </a:schemeClr>
    </dgm:fillClrLst>
    <dgm:linClrLst hueDir="cw" meth="repeat">
      <a:schemeClr val="l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bgImgPlace1">
    <dgm:fillClrLst hueDir="cw" meth="repeat">
      <a:schemeClr val="accent1">
        <a:tint val="50000"/>
      </a:schemeClr>
    </dgm:fillClrLst>
    <dgm:linClrLst hueDir="cw" meth="repeat">
      <a:schemeClr val="l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sibTrans2D1">
    <dgm:fillClrLst hueDir="cw" meth="repeat">
      <a:schemeClr val="accent1">
        <a:tint val="60000"/>
      </a:schemeClr>
    </dgm:fillClrLst>
    <dgm:linClrLst hueDir="cw" meth="repeat">
      <a:schemeClr val="accent1">
        <a:tint val="60000"/>
      </a:schemeClr>
    </dgm:linClrLst>
    <dgm:effectClrLst hueDir="cw" meth="span"/>
    <dgm:txLinClrLst hueDir="cw" meth="span"/>
    <dgm:txFillClrLst hueDir="cw" meth="span"/>
    <dgm:txEffectClrLst hueDir="cw" meth="span"/>
  </dgm:styleLbl>
  <dgm:styleLbl name="fgSibTrans2D1">
    <dgm:fillClrLst hueDir="cw" meth="repeat">
      <a:schemeClr val="accent1">
        <a:tint val="60000"/>
      </a:schemeClr>
    </dgm:fillClrLst>
    <dgm:linClrLst hueDir="cw" meth="repeat">
      <a:schemeClr val="accent1">
        <a:tint val="60000"/>
      </a:schemeClr>
    </dgm:linClrLst>
    <dgm:effectClrLst hueDir="cw" meth="span"/>
    <dgm:txLinClrLst hueDir="cw" meth="span"/>
    <dgm:txFillClrLst hueDir="cw" meth="span"/>
    <dgm:txEffectClrLst hueDir="cw" meth="span"/>
  </dgm:styleLbl>
  <dgm:styleLbl name="bgSibTrans2D1">
    <dgm:fillClrLst hueDir="cw" meth="repeat">
      <a:schemeClr val="accent1">
        <a:tint val="60000"/>
      </a:schemeClr>
    </dgm:fillClrLst>
    <dgm:linClrLst hueDir="cw" meth="repeat">
      <a:schemeClr val="accent1">
        <a:tint val="60000"/>
      </a:schemeClr>
    </dgm:linClrLst>
    <dgm:effectClrLst hueDir="cw" meth="span"/>
    <dgm:txLinClrLst hueDir="cw" meth="span"/>
    <dgm:txFillClrLst hueDir="cw" meth="span"/>
    <dgm:txEffectClrLst hueDir="cw" meth="span"/>
  </dgm:styleLbl>
  <dgm:styleLbl name="sibTrans1D1">
    <dgm:fillClrLst hueDir="cw" meth="repeat">
      <a:schemeClr val="accen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  <dgm:styleLbl name="callout">
    <dgm:fillClrLst hueDir="cw" meth="repeat">
      <a:schemeClr val="accent1"/>
    </dgm:fillClrLst>
    <dgm:linClrLst hueDir="cw" meth="repeat">
      <a:schemeClr val="accent1">
        <a:tint val="50000"/>
      </a:schemeClr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  <dgm:styleLbl name="asst0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asst1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asst2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asst3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asst4">
    <dgm:fillClrLst hueDir="cw" meth="repeat">
      <a:schemeClr val="accent1"/>
    </dgm:fillClrLst>
    <dgm:linClrLst hueDir="cw" meth="repeat">
      <a:schemeClr val="lt1"/>
    </dgm:linClrLst>
    <dgm:effectClrLst hueDir="cw" meth="span"/>
    <dgm:txLinClrLst hueDir="cw" meth="span"/>
    <dgm:txFillClrLst hueDir="cw" meth="span"/>
    <dgm:txEffectClrLst hueDir="cw" meth="span"/>
  </dgm:styleLbl>
  <dgm:styleLbl name="parChTrans2D1">
    <dgm:fillClrLst hueDir="cw" meth="repeat">
      <a:schemeClr val="accent1">
        <a:tint val="60000"/>
      </a:schemeClr>
    </dgm:fillClrLst>
    <dgm:linClrLst hueDir="cw" meth="repeat">
      <a:schemeClr val="accent1">
        <a:tint val="60000"/>
      </a:schemeClr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parChTrans2D2">
    <dgm:fillClrLst hueDir="cw" meth="repeat">
      <a:schemeClr val="accen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parChTrans2D3">
    <dgm:fillClrLst hueDir="cw" meth="repeat">
      <a:schemeClr val="accen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parChTrans2D4">
    <dgm:fillClrLst hueDir="cw" meth="repeat">
      <a:schemeClr val="accen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parChTrans1D1">
    <dgm:fillClrLst hueDir="cw" meth="repeat">
      <a:schemeClr val="accent1"/>
    </dgm:fillClrLst>
    <dgm:linClrLst hueDir="cw" meth="repeat">
      <a:schemeClr val="accent1">
        <a:shade val="60000"/>
      </a:schemeClr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  <dgm:styleLbl name="parChTrans1D2">
    <dgm:fillClrLst hueDir="cw" meth="repeat">
      <a:schemeClr val="accent1"/>
    </dgm:fillClrLst>
    <dgm:linClrLst hueDir="cw" meth="repeat">
      <a:schemeClr val="accent1">
        <a:shade val="60000"/>
      </a:schemeClr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  <dgm:styleLbl name="parChTrans1D3">
    <dgm:fillClrLst hueDir="cw" meth="repeat">
      <a:schemeClr val="accent1"/>
    </dgm:fillClrLst>
    <dgm:linClrLst hueDir="cw" meth="repeat">
      <a:schemeClr val="accent1">
        <a:shade val="80000"/>
      </a:schemeClr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  <dgm:styleLbl name="parChTrans1D4">
    <dgm:fillClrLst hueDir="cw" meth="repeat">
      <a:schemeClr val="accent1"/>
    </dgm:fillClrLst>
    <dgm:linClrLst hueDir="cw" meth="repeat">
      <a:schemeClr val="accent1">
        <a:shade val="80000"/>
      </a:schemeClr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  <dgm:styleLbl name="fgAcc1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conFgAcc1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alignAcc1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trAlignAcc1">
    <dgm:fillClrLst hueDir="cw" meth="repeat">
      <a:schemeClr val="lt1">
        <a:alpha val="4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bgAcc1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solidFgAcc1">
    <dgm:fillClrLst hueDir="cw" meth="repeat">
      <a:schemeClr val="l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solidAlignAcc1">
    <dgm:fillClrLst hueDir="cw" meth="repeat">
      <a:schemeClr val="l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solidBgAcc1">
    <dgm:fillClrLst hueDir="cw" meth="repeat">
      <a:schemeClr val="lt1"/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fgAccFollowNode1">
    <dgm:fillClrLst hueDir="cw" meth="repeat">
      <a:schemeClr val="accent1">
        <a:alpha val="90000"/>
        <a:tint val="40000"/>
      </a:schemeClr>
    </dgm:fillClrLst>
    <dgm:linClrLst hueDir="cw" meth="repeat">
      <a:schemeClr val="accent1">
        <a:alpha val="90000"/>
        <a:tint val="40000"/>
      </a:schemeClr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alignAccFollowNode1">
    <dgm:fillClrLst hueDir="cw" meth="repeat">
      <a:schemeClr val="accent1">
        <a:alpha val="90000"/>
        <a:tint val="40000"/>
      </a:schemeClr>
    </dgm:fillClrLst>
    <dgm:linClrLst hueDir="cw" meth="repeat">
      <a:schemeClr val="accent1">
        <a:alpha val="90000"/>
        <a:tint val="40000"/>
      </a:schemeClr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bgAccFollowNode1">
    <dgm:fillClrLst hueDir="cw" meth="repeat">
      <a:schemeClr val="accent1">
        <a:alpha val="90000"/>
        <a:tint val="40000"/>
      </a:schemeClr>
    </dgm:fillClrLst>
    <dgm:linClrLst hueDir="cw" meth="repeat">
      <a:schemeClr val="accent1">
        <a:alpha val="90000"/>
        <a:tint val="40000"/>
      </a:schemeClr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fgAcc0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fgAcc2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fgAcc3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fgAcc4">
    <dgm:fillClrLst hueDir="cw" meth="repeat">
      <a:schemeClr val="lt1">
        <a:alpha val="9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bgShp">
    <dgm:fillClrLst hueDir="cw" meth="repeat">
      <a:schemeClr val="accent1">
        <a:tint val="4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dkBgShp">
    <dgm:fillClrLst hueDir="cw" meth="repeat">
      <a:schemeClr val="accent1">
        <a:shade val="8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trBgShp">
    <dgm:fillClrLst hueDir="cw" meth="repeat">
      <a:schemeClr val="accent1">
        <a:tint val="50000"/>
        <a:alpha val="40000"/>
      </a:schemeClr>
    </dgm:fillClrLst>
    <dgm:linClrLst hueDir="cw" meth="repeat">
      <a:schemeClr val="accent1"/>
    </dgm:linClrLst>
    <dgm:effectClrLst hueDir="cw" meth="span"/>
    <dgm:txLinClrLst hueDir="cw" meth="span"/>
    <dgm:txFillClrLst hueDir="cw" meth="repeat">
      <a:schemeClr val="lt1"/>
    </dgm:txFillClrLst>
    <dgm:txEffectClrLst hueDir="cw" meth="span"/>
  </dgm:styleLbl>
  <dgm:styleLbl name="fgShp">
    <dgm:fillClrLst hueDir="cw" meth="repeat">
      <a:schemeClr val="accent1">
        <a:tint val="60000"/>
      </a:schemeClr>
    </dgm:fillClrLst>
    <dgm:linClrLst hueDir="cw" meth="repeat">
      <a:schemeClr val="lt1"/>
    </dgm:linClrLst>
    <dgm:effectClrLst hueDir="cw" meth="span"/>
    <dgm:txLinClrLst hueDir="cw" meth="span"/>
    <dgm:txFillClrLst hueDir="cw" meth="repeat">
      <a:schemeClr val="dk1"/>
    </dgm:txFillClrLst>
    <dgm:txEffectClrLst hueDir="cw" meth="span"/>
  </dgm:styleLbl>
  <dgm:styleLbl name="revTx">
    <dgm:fillClrLst hueDir="cw" meth="repeat">
      <a:schemeClr val="lt1">
        <a:alpha val="0"/>
      </a:schemeClr>
    </dgm:fillClrLst>
    <dgm:linClrLst hueDir="cw" meth="repeat">
      <a:schemeClr val="dk1">
        <a:alpha val="0"/>
      </a:schemeClr>
    </dgm:linClrLst>
    <dgm:effectClrLst hueDir="cw" meth="span"/>
    <dgm:txLinClrLst hueDir="cw" meth="span"/>
    <dgm:txFillClrLst hueDir="cw" meth="repeat">
      <a:schemeClr val="tx1"/>
    </dgm:txFillClrLst>
    <dgm:txEffectClrLst hueDir="cw" meth="span"/>
  </dgm:styleLbl>
</dgm:colorsDef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986D0061-3E05-4F6C-BC8A-B064594DD430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0"/>
      <dgm:spPr bwMode="auto"/>
      <dgm:t>
        <a:bodyPr/>
        <a:lstStyle/>
        <a:p>
          <a:pPr>
            <a:defRPr/>
          </a:pPr>
          <a:endParaRPr/>
        </a:p>
      </dgm:t>
    </dgm:pt>
    <dgm:pt modelId="{849E00C9-DCF1-4380-9FE0-A4FA73035509}" type="node">
      <dgm:prSet phldr="0" phldrT="[Text]"/>
      <dgm:spPr bwMode="auto"/>
      <dgm:t>
        <a:bodyPr vertOverflow="overflow" horzOverflow="overflow" vert="horz" rtlCol="0" fromWordArt="0" anchor="ctr" forceAA="0" upright="0" compatLnSpc="0"/>
        <a:lstStyle/>
        <a:p>
          <a:pPr algn="l" defTabSz="977899">
            <a:lnSpc>
              <a:spcPct val="90000"/>
            </a:lnSpc>
            <a:spcBef>
              <a:spcPts val="0"/>
            </a:spcBef>
            <a:spcAft>
              <a:spcPts val="1091"/>
            </a:spcAft>
            <a:defRPr/>
          </a:pPr>
          <a:r>
            <a:rPr b="1"/>
            <a:t>Investor</a:t>
          </a:r>
          <a:endParaRPr/>
        </a:p>
      </dgm:t>
    </dgm:pt>
    <dgm:pt modelId="{A342C7C0-9757-4401-A468-FD2BC264F1E6}" type="parTrans" cxnId="{5EBF8195-D1E5-4875-BCFA-116E3099015B}">
      <dgm:prSet/>
      <dgm:spPr bwMode="auto"/>
      <dgm:t>
        <a:bodyPr/>
        <a:lstStyle/>
        <a:p>
          <a:pPr>
            <a:defRPr/>
          </a:pPr>
          <a:endParaRPr/>
        </a:p>
      </dgm:t>
    </dgm:pt>
    <dgm:pt modelId="{5AA8FC08-0E86-47AC-8F66-4CAC5D71047B}" type="sibTrans" cxnId="{5EBF8195-D1E5-4875-BCFA-116E3099015B}">
      <dgm:prSet/>
      <dgm:spPr bwMode="auto"/>
      <dgm:t>
        <a:bodyPr/>
        <a:lstStyle/>
        <a:p>
          <a:pPr>
            <a:defRPr/>
          </a:pPr>
          <a:endParaRPr/>
        </a:p>
      </dgm:t>
    </dgm:pt>
    <dgm:pt modelId="{680308C7-99DD-4EF1-98F2-D2076AF66E3C}" type="node">
      <dgm:prSet phldr="0" phldrT="[Text]"/>
      <dgm:spPr bwMode="auto"/>
      <dgm:t>
        <a:bodyPr vertOverflow="overflow" horzOverflow="overflow" vert="horz" rtlCol="0" fromWordArt="0" anchor="t" forceAA="0" upright="0" compatLnSpc="0"/>
        <a:lstStyle/>
        <a:p>
          <a:pPr algn="l" defTabSz="2889249">
            <a:lnSpc>
              <a:spcPct val="90000"/>
            </a:lnSpc>
            <a:spcBef>
              <a:spcPts val="0"/>
            </a:spcBef>
            <a:spcAft>
              <a:spcPts val="1133"/>
            </a:spcAft>
            <a:defRPr/>
          </a:pPr>
          <a:r>
            <a:rPr b="0" i="0" u="none">
              <a:solidFill>
                <a:srgbClr val="000000"/>
              </a:solidFill>
              <a:latin typeface="Arial"/>
              <a:ea typeface="Arial"/>
              <a:cs typeface="Arial"/>
            </a:rPr>
            <a:t>-What is this</a:t>
          </a:r>
          <a:r>
            <a:rPr>
              <a:latin typeface="Arial"/>
              <a:ea typeface="Arial"/>
              <a:cs typeface="Arial"/>
            </a:rPr>
            <a:t>?</a:t>
          </a:r>
          <a:endParaRPr b="0" i="0" u="none">
            <a:solidFill>
              <a:srgbClr val="000000"/>
            </a:solidFill>
            <a:latin typeface="Arial"/>
            <a:cs typeface="Arial"/>
          </a:endParaRPr>
        </a:p>
        <a:p>
          <a:pPr algn="l" defTabSz="2889249">
            <a:lnSpc>
              <a:spcPct val="90000"/>
            </a:lnSpc>
            <a:spcBef>
              <a:spcPts val="0"/>
            </a:spcBef>
            <a:spcAft>
              <a:spcPts val="1133"/>
            </a:spcAft>
            <a:defRPr/>
          </a:pPr>
          <a:r>
            <a:rPr b="0" i="0" u="none">
              <a:solidFill>
                <a:srgbClr val="000000"/>
              </a:solidFill>
              <a:latin typeface="Arial"/>
              <a:ea typeface="Arial"/>
              <a:cs typeface="Arial"/>
            </a:rPr>
            <a:t>-What do you need?</a:t>
          </a:r>
          <a:endParaRPr b="0" i="0" u="none">
            <a:solidFill>
              <a:srgbClr val="000000"/>
            </a:solidFill>
            <a:latin typeface="Arial"/>
            <a:cs typeface="Arial"/>
          </a:endParaRPr>
        </a:p>
        <a:p>
          <a:pPr algn="l" defTabSz="2889249">
            <a:lnSpc>
              <a:spcPct val="90000"/>
            </a:lnSpc>
            <a:spcBef>
              <a:spcPts val="0"/>
            </a:spcBef>
            <a:spcAft>
              <a:spcPts val="1133"/>
            </a:spcAft>
            <a:defRPr/>
          </a:pPr>
          <a:r>
            <a:rPr b="0" i="0" u="none">
              <a:solidFill>
                <a:srgbClr val="000000"/>
              </a:solidFill>
              <a:latin typeface="Arial"/>
              <a:ea typeface="Arial"/>
              <a:cs typeface="Arial"/>
            </a:rPr>
            <a:t>-What do I get out of it?</a:t>
          </a:r>
          <a:endParaRPr>
            <a:latin typeface="Arial"/>
            <a:cs typeface="Arial"/>
          </a:endParaRPr>
        </a:p>
      </dgm:t>
    </dgm:pt>
    <dgm:pt modelId="{FA7B4885-115E-4D3B-B978-BC312EE477BD}" type="parTrans" cxnId="{EFFB93D4-0E9D-4BD9-A4C9-D7392AB65750}">
      <dgm:prSet/>
      <dgm:spPr bwMode="auto"/>
      <dgm:t>
        <a:bodyPr/>
        <a:lstStyle/>
        <a:p>
          <a:pPr>
            <a:defRPr/>
          </a:pPr>
          <a:endParaRPr/>
        </a:p>
      </dgm:t>
    </dgm:pt>
    <dgm:pt modelId="{80552785-06B3-4782-8DA6-B7F32A8075D1}" type="sibTrans" cxnId="{EFFB93D4-0E9D-4BD9-A4C9-D7392AB65750}">
      <dgm:prSet/>
      <dgm:spPr bwMode="auto"/>
      <dgm:t>
        <a:bodyPr/>
        <a:lstStyle/>
        <a:p>
          <a:pPr>
            <a:defRPr/>
          </a:pPr>
          <a:endParaRPr/>
        </a:p>
      </dgm:t>
    </dgm:pt>
    <dgm:pt modelId="{AEFBF264-DFD7-4B08-AD2D-ECF866EDDD32}" type="node">
      <dgm:prSet phldr="0" phldrT="[Text]"/>
      <dgm:spPr bwMode="auto"/>
      <dgm:t>
        <a:bodyPr vertOverflow="overflow" horzOverflow="overflow" vert="horz" rtlCol="0" fromWordArt="0" anchor="ctr" forceAA="0" upright="0" compatLnSpc="0"/>
        <a:lstStyle/>
        <a:p>
          <a:pPr algn="l" defTabSz="977899">
            <a:lnSpc>
              <a:spcPct val="90000"/>
            </a:lnSpc>
            <a:spcBef>
              <a:spcPts val="0"/>
            </a:spcBef>
            <a:spcAft>
              <a:spcPts val="1049"/>
            </a:spcAft>
            <a:defRPr/>
          </a:pPr>
          <a:r>
            <a:rPr b="1"/>
            <a:t>You</a:t>
          </a:r>
          <a:endParaRPr/>
        </a:p>
      </dgm:t>
    </dgm:pt>
    <dgm:pt modelId="{A9B6474D-24D8-4823-92DC-70104F947071}" type="parTrans" cxnId="{89E09D99-31E0-4515-AC2F-79C89BF06062}">
      <dgm:prSet/>
      <dgm:spPr bwMode="auto"/>
      <dgm:t>
        <a:bodyPr/>
        <a:lstStyle/>
        <a:p>
          <a:pPr>
            <a:defRPr/>
          </a:pPr>
          <a:endParaRPr/>
        </a:p>
      </dgm:t>
    </dgm:pt>
    <dgm:pt modelId="{13CB0163-7C0C-473B-BE04-BD9A84E9E042}" type="sibTrans" cxnId="{89E09D99-31E0-4515-AC2F-79C89BF06062}">
      <dgm:prSet/>
      <dgm:spPr bwMode="auto"/>
      <dgm:t>
        <a:bodyPr/>
        <a:lstStyle/>
        <a:p>
          <a:pPr>
            <a:defRPr/>
          </a:pPr>
          <a:endParaRPr/>
        </a:p>
      </dgm:t>
    </dgm:pt>
    <dgm:pt modelId="{0B2CAF18-B77C-493B-AD99-2795053947BC}" type="node">
      <dgm:prSet phldr="0" phldrT="[Text]"/>
      <dgm:spPr bwMode="auto"/>
      <dgm:t>
        <a:bodyPr vertOverflow="overflow" horzOverflow="overflow" vert="horz" rtlCol="0" fromWordArt="0" anchor="t" forceAA="0" upright="0" compatLnSpc="0"/>
        <a:lstStyle/>
        <a:p>
          <a:pPr algn="l" defTabSz="2889249">
            <a:lnSpc>
              <a:spcPct val="90000"/>
            </a:lnSpc>
            <a:spcBef>
              <a:spcPts val="0"/>
            </a:spcBef>
            <a:spcAft>
              <a:spcPts val="1133"/>
            </a:spcAft>
            <a:defRPr/>
          </a:pPr>
          <a:r>
            <a:rPr/>
            <a:t>Now have data to answer these questions!	</a:t>
          </a:r>
          <a:endParaRPr/>
        </a:p>
      </dgm:t>
    </dgm:pt>
    <dgm:pt modelId="{8652E735-6AF6-4569-829F-1DFA0705AFD8}" type="parTrans" cxnId="{1C818252-D646-4E66-9863-8673AC8C3BE6}">
      <dgm:prSet/>
      <dgm:spPr bwMode="auto"/>
      <dgm:t>
        <a:bodyPr/>
        <a:lstStyle/>
        <a:p>
          <a:pPr>
            <a:defRPr/>
          </a:pPr>
          <a:endParaRPr/>
        </a:p>
      </dgm:t>
    </dgm:pt>
    <dgm:pt modelId="{B1F330C6-FBC0-4AF6-8B12-A9E6B67076FC}" type="sibTrans" cxnId="{1C818252-D646-4E66-9863-8673AC8C3BE6}">
      <dgm:prSet/>
      <dgm:spPr bwMode="auto"/>
      <dgm:t>
        <a:bodyPr/>
        <a:lstStyle/>
        <a:p>
          <a:pPr>
            <a:defRPr/>
          </a:pPr>
          <a:endParaRPr/>
        </a:p>
      </dgm:t>
    </dgm:pt>
    <dgm:pt modelId="{8B7A9D21-16C8-4D40-9A73-58673B0D5D79}" type="node">
      <dgm:prSet phldr="0" phldrT="[Text]"/>
      <dgm:spPr bwMode="auto"/>
      <dgm:t>
        <a:bodyPr vertOverflow="overflow" horzOverflow="overflow" vert="horz" rtlCol="0" fromWordArt="0" anchor="ctr" forceAA="0" upright="0" compatLnSpc="0"/>
        <a:lstStyle/>
        <a:p>
          <a:pPr algn="l" defTabSz="977899">
            <a:lnSpc>
              <a:spcPct val="90000"/>
            </a:lnSpc>
            <a:spcBef>
              <a:spcPts val="0"/>
            </a:spcBef>
            <a:spcAft>
              <a:spcPts val="1049"/>
            </a:spcAft>
            <a:defRPr/>
          </a:pPr>
          <a:r>
            <a:rPr b="1"/>
            <a:t>Funded?</a:t>
          </a:r>
          <a:endParaRPr b="1"/>
        </a:p>
      </dgm:t>
    </dgm:pt>
    <dgm:pt modelId="{88DAE5F0-DA36-4D1D-B5A2-91FE3CE3A1FE}" type="parTrans" cxnId="{F693A37D-229A-413B-8EF9-374E3D594126}">
      <dgm:prSet/>
      <dgm:spPr bwMode="auto"/>
      <dgm:t>
        <a:bodyPr/>
        <a:lstStyle/>
        <a:p>
          <a:pPr>
            <a:defRPr/>
          </a:pPr>
          <a:endParaRPr/>
        </a:p>
      </dgm:t>
    </dgm:pt>
    <dgm:pt modelId="{015FB365-CA8C-4629-B315-18FD694D840F}" type="sibTrans" cxnId="{F693A37D-229A-413B-8EF9-374E3D594126}">
      <dgm:prSet/>
      <dgm:spPr bwMode="auto"/>
      <dgm:t>
        <a:bodyPr/>
        <a:lstStyle/>
        <a:p>
          <a:pPr>
            <a:defRPr/>
          </a:pPr>
          <a:endParaRPr/>
        </a:p>
      </dgm:t>
    </dgm:pt>
    <dgm:pt modelId="{ADAF8947-BFDB-4012-920B-22B6BF539657}" type="node">
      <dgm:prSet phldr="0" phldrT="[Text]"/>
      <dgm:spPr bwMode="auto"/>
      <dgm:t>
        <a:bodyPr vertOverflow="overflow" horzOverflow="overflow" vert="horz" rtlCol="0" fromWordArt="0" anchor="t" forceAA="0" upright="0" compatLnSpc="0"/>
        <a:lstStyle/>
        <a:p>
          <a:pPr algn="l" defTabSz="2889249">
            <a:lnSpc>
              <a:spcPct val="90000"/>
            </a:lnSpc>
            <a:spcBef>
              <a:spcPts val="0"/>
            </a:spcBef>
            <a:spcAft>
              <a:spcPts val="839"/>
            </a:spcAft>
            <a:defRPr/>
          </a:pPr>
          <a:r>
            <a:rPr>
              <a:solidFill>
                <a:srgbClr val="FF0000"/>
              </a:solidFill>
              <a:latin typeface="Arial Black"/>
              <a:ea typeface="Arial Black"/>
              <a:cs typeface="Arial Black"/>
            </a:rPr>
            <a:t>Uh.. yeah.. a lot more likely</a:t>
          </a:r>
          <a:endParaRPr/>
        </a:p>
      </dgm:t>
    </dgm:pt>
    <dgm:pt modelId="{25DDEEC5-9DEB-493C-BA94-EDE8349DFAD8}" type="parTrans" cxnId="{8E953B56-85FD-42F5-ABD8-8B82CE414D3C}">
      <dgm:prSet/>
      <dgm:spPr bwMode="auto"/>
      <dgm:t>
        <a:bodyPr/>
        <a:lstStyle/>
        <a:p>
          <a:pPr>
            <a:defRPr/>
          </a:pPr>
          <a:endParaRPr/>
        </a:p>
      </dgm:t>
    </dgm:pt>
    <dgm:pt modelId="{C92E0595-3ECB-420B-B637-D8BF433712F1}" type="sibTrans" cxnId="{8E953B56-85FD-42F5-ABD8-8B82CE414D3C}">
      <dgm:prSet/>
      <dgm:spPr bwMode="auto"/>
      <dgm:t>
        <a:bodyPr/>
        <a:lstStyle/>
        <a:p>
          <a:pPr>
            <a:defRPr/>
          </a:pPr>
          <a:endParaRPr/>
        </a:p>
      </dgm:t>
    </dgm:pt>
    <dgm:pt modelId="{516ABBB8-C38C-47D8-AFBD-3AB83148AF72}" type="pres">
      <dgm:prSet presAssocID="{986D0061-3E05-4F6C-BC8A-B064594DD430}" presName="Name0" presStyleCnt="0">
        <dgm:presLayoutVars>
          <dgm:chMax val="5"/>
          <dgm:chPref val="5"/>
          <dgm:dir val="norm"/>
          <dgm:animLvl val="lvl"/>
        </dgm:presLayoutVars>
      </dgm:prSet>
      <dgm:spPr bwMode="auto"/>
    </dgm:pt>
    <dgm:pt modelId="{CDEBABCF-6F1D-4B93-BC66-CB467C4931AC}" type="pres">
      <dgm:prSet presAssocID="{849E00C9-DCF1-4380-9FE0-A4FA73035509}" presName="parentText1" presStyleLbl="node1" presStyleIdx="0" presStyleCnt="3">
        <dgm:presLayoutVars>
          <dgm:chMax val="0"/>
          <dgm:chPref val="3"/>
          <dgm:bulletEnabled val="1"/>
        </dgm:presLayoutVars>
      </dgm:prSet>
      <dgm:spPr bwMode="auto">
        <a:solidFill>
          <a:srgbClr val="FF7E00"/>
        </a:solidFill>
      </dgm:spPr>
    </dgm:pt>
    <dgm:pt modelId="{AD9FB1E7-4789-41C8-B553-C72B3BC8737B}" type="pres">
      <dgm:prSet presAssocID="{849E00C9-DCF1-4380-9FE0-A4FA73035509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 bwMode="auto"/>
    </dgm:pt>
    <dgm:pt modelId="{D75149AF-EAD6-4A6C-A51D-24C3FE10434A}" type="pres">
      <dgm:prSet presAssocID="{AEFBF264-DFD7-4B08-AD2D-ECF866EDDD32}" presName="parentText2" presStyleLbl="node1" presStyleIdx="1" presStyleCnt="3">
        <dgm:presLayoutVars>
          <dgm:chMax val="0"/>
          <dgm:chPref val="3"/>
          <dgm:bulletEnabled val="1"/>
        </dgm:presLayoutVars>
      </dgm:prSet>
      <dgm:spPr bwMode="auto">
        <a:solidFill>
          <a:srgbClr val="00B050"/>
        </a:solidFill>
      </dgm:spPr>
    </dgm:pt>
    <dgm:pt modelId="{43B89576-8A09-475F-AB33-32159AD66102}" type="pres">
      <dgm:prSet custLinFactX="-438" presAssocID="{AEFBF264-DFD7-4B08-AD2D-ECF866EDDD32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 bwMode="auto"/>
    </dgm:pt>
    <dgm:pt modelId="{415D71A2-E93A-40D1-98EA-082F7DFEA4F6}" type="pres">
      <dgm:prSet presAssocID="{8B7A9D21-16C8-4D40-9A73-58673B0D5D79}" presName="parentText3" presStyleLbl="node1" presStyleIdx="2" presStyleCnt="3">
        <dgm:presLayoutVars>
          <dgm:chMax val="0"/>
          <dgm:chPref val="3"/>
          <dgm:bulletEnabled val="1"/>
        </dgm:presLayoutVars>
      </dgm:prSet>
      <dgm:spPr bwMode="auto">
        <a:solidFill>
          <a:srgbClr val="4B0082"/>
        </a:solidFill>
      </dgm:spPr>
    </dgm:pt>
    <dgm:pt modelId="{76569F55-8D31-4041-B18F-3D5E82F8B537}" type="pres">
      <dgm:prSet presAssocID="{8B7A9D21-16C8-4D40-9A73-58673B0D5D79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 bwMode="auto"/>
    </dgm:pt>
  </dgm:ptLst>
  <dgm:cxnLst>
    <dgm:cxn modelId="{32775E04-F5DD-40DB-A16E-D076A00369BB}" type="presOf" srcId="{ADAF8947-BFDB-4012-920B-22B6BF539657}" destId="{76569F55-8D31-4041-B18F-3D5E82F8B537}" srcOrd="0" destOrd="0" presId="urn:microsoft.com/office/officeart/2009/3/layout/IncreasingArrowsProcess"/>
    <dgm:cxn modelId="{69063D6F-0432-4679-AAC0-8C5D42A80DF7}" type="presOf" srcId="{986D0061-3E05-4F6C-BC8A-B064594DD430}" destId="{516ABBB8-C38C-47D8-AFBD-3AB83148AF72}" srcOrd="0" destOrd="0" presId="urn:microsoft.com/office/officeart/2009/3/layout/IncreasingArrowsProcess"/>
    <dgm:cxn modelId="{1C818252-D646-4E66-9863-8673AC8C3BE6}" type="parOf" srcId="{AEFBF264-DFD7-4B08-AD2D-ECF866EDDD32}" destId="{0B2CAF18-B77C-493B-AD99-2795053947BC}" srcOrd="0" destOrd="0" parTransId="{8652E735-6AF6-4569-829F-1DFA0705AFD8}" sibTransId="{B1F330C6-FBC0-4AF6-8B12-A9E6B67076FC}"/>
    <dgm:cxn modelId="{8E953B56-85FD-42F5-ABD8-8B82CE414D3C}" type="parOf" srcId="{8B7A9D21-16C8-4D40-9A73-58673B0D5D79}" destId="{ADAF8947-BFDB-4012-920B-22B6BF539657}" srcOrd="0" destOrd="0" parTransId="{25DDEEC5-9DEB-493C-BA94-EDE8349DFAD8}" sibTransId="{C92E0595-3ECB-420B-B637-D8BF433712F1}"/>
    <dgm:cxn modelId="{F693A37D-229A-413B-8EF9-374E3D594126}" type="parOf" srcId="{986D0061-3E05-4F6C-BC8A-B064594DD430}" destId="{8B7A9D21-16C8-4D40-9A73-58673B0D5D79}" srcOrd="2" destOrd="0" parTransId="{88DAE5F0-DA36-4D1D-B5A2-91FE3CE3A1FE}" sibTransId="{015FB365-CA8C-4629-B315-18FD694D840F}"/>
    <dgm:cxn modelId="{389E1486-3E41-4C8D-959E-0D7EDA7B45B9}" type="presOf" srcId="{AEFBF264-DFD7-4B08-AD2D-ECF866EDDD32}" destId="{D75149AF-EAD6-4A6C-A51D-24C3FE10434A}" srcOrd="0" destOrd="0" presId="urn:microsoft.com/office/officeart/2009/3/layout/IncreasingArrowsProcess"/>
    <dgm:cxn modelId="{5EBF8195-D1E5-4875-BCFA-116E3099015B}" type="parOf" srcId="{986D0061-3E05-4F6C-BC8A-B064594DD430}" destId="{849E00C9-DCF1-4380-9FE0-A4FA73035509}" srcOrd="0" destOrd="0" parTransId="{A342C7C0-9757-4401-A468-FD2BC264F1E6}" sibTransId="{5AA8FC08-0E86-47AC-8F66-4CAC5D71047B}"/>
    <dgm:cxn modelId="{89E09D99-31E0-4515-AC2F-79C89BF06062}" type="parOf" srcId="{986D0061-3E05-4F6C-BC8A-B064594DD430}" destId="{AEFBF264-DFD7-4B08-AD2D-ECF866EDDD32}" srcOrd="1" destOrd="0" parTransId="{A9B6474D-24D8-4823-92DC-70104F947071}" sibTransId="{13CB0163-7C0C-473B-BE04-BD9A84E9E042}"/>
    <dgm:cxn modelId="{C282B6A0-B08B-41EC-BA42-7FA2D2478529}" type="presOf" srcId="{849E00C9-DCF1-4380-9FE0-A4FA73035509}" destId="{CDEBABCF-6F1D-4B93-BC66-CB467C4931AC}" srcOrd="0" destOrd="0" presId="urn:microsoft.com/office/officeart/2009/3/layout/IncreasingArrowsProcess"/>
    <dgm:cxn modelId="{41DCBFBF-2D65-4EB2-9533-700CD6B23B8A}" type="presOf" srcId="{0B2CAF18-B77C-493B-AD99-2795053947BC}" destId="{43B89576-8A09-475F-AB33-32159AD66102}" srcOrd="0" destOrd="0" presId="urn:microsoft.com/office/officeart/2009/3/layout/IncreasingArrowsProcess"/>
    <dgm:cxn modelId="{EFFB93D4-0E9D-4BD9-A4C9-D7392AB65750}" type="parOf" srcId="{849E00C9-DCF1-4380-9FE0-A4FA73035509}" destId="{680308C7-99DD-4EF1-98F2-D2076AF66E3C}" srcOrd="0" destOrd="0" parTransId="{FA7B4885-115E-4D3B-B978-BC312EE477BD}" sibTransId="{80552785-06B3-4782-8DA6-B7F32A8075D1}"/>
    <dgm:cxn modelId="{5869FCEA-3203-4601-80E5-31BE4A513645}" type="presOf" srcId="{8B7A9D21-16C8-4D40-9A73-58673B0D5D79}" destId="{415D71A2-E93A-40D1-98EA-082F7DFEA4F6}" srcOrd="0" destOrd="0" presId="urn:microsoft.com/office/officeart/2009/3/layout/IncreasingArrowsProcess"/>
    <dgm:cxn modelId="{A78FCEFA-9A9A-45F0-A668-0CABCFB2638B}" type="presOf" srcId="{680308C7-99DD-4EF1-98F2-D2076AF66E3C}" destId="{AD9FB1E7-4789-41C8-B553-C72B3BC8737B}" srcOrd="0" destOrd="0" presId="urn:microsoft.com/office/officeart/2009/3/layout/IncreasingArrowsProcess"/>
    <dgm:cxn modelId="{6E21C92C-E11C-405A-A9EF-E5FD9FB6B68E}" type="presParOf" srcId="{516ABBB8-C38C-47D8-AFBD-3AB83148AF72}" destId="{CDEBABCF-6F1D-4B93-BC66-CB467C4931AC}" srcOrd="0" destOrd="0" presId="urn:microsoft.com/office/officeart/2009/3/layout/IncreasingArrowsProcess"/>
    <dgm:cxn modelId="{B93DAA55-CF48-4219-AE32-171E247F2827}" type="presParOf" srcId="{516ABBB8-C38C-47D8-AFBD-3AB83148AF72}" destId="{AD9FB1E7-4789-41C8-B553-C72B3BC8737B}" srcOrd="1" destOrd="0" presId="urn:microsoft.com/office/officeart/2009/3/layout/IncreasingArrowsProcess"/>
    <dgm:cxn modelId="{79DCC03E-53A7-4E79-BA14-F8B6DF60083E}" type="presParOf" srcId="{516ABBB8-C38C-47D8-AFBD-3AB83148AF72}" destId="{D75149AF-EAD6-4A6C-A51D-24C3FE10434A}" srcOrd="2" destOrd="0" presId="urn:microsoft.com/office/officeart/2009/3/layout/IncreasingArrowsProcess"/>
    <dgm:cxn modelId="{8629089D-D3C8-4507-B4BA-A84B9B6F9000}" type="presParOf" srcId="{516ABBB8-C38C-47D8-AFBD-3AB83148AF72}" destId="{43B89576-8A09-475F-AB33-32159AD66102}" srcOrd="3" destOrd="0" presId="urn:microsoft.com/office/officeart/2009/3/layout/IncreasingArrowsProcess"/>
    <dgm:cxn modelId="{CD37B3EB-6F03-40E3-94CE-C045E4FBEA63}" type="presParOf" srcId="{516ABBB8-C38C-47D8-AFBD-3AB83148AF72}" destId="{415D71A2-E93A-40D1-98EA-082F7DFEA4F6}" srcOrd="4" destOrd="0" presId="urn:microsoft.com/office/officeart/2009/3/layout/IncreasingArrowsProcess"/>
    <dgm:cxn modelId="{31EEECC0-8A3A-4DBB-84BB-02A6F6788D7E}" type="presParOf" srcId="{516ABBB8-C38C-47D8-AFBD-3AB83148AF72}" destId="{76569F55-8D31-4041-B18F-3D5E82F8B53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diagram"/>
    </a:ext>
  </dgm:extLst>
</dgm:dataModel>
</file>

<file path=ppt/diagrams/drawing1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763305953" name=""/>
      <dsp:cNvGrpSpPr/>
    </dsp:nvGrpSpPr>
    <dsp:grpSpPr bwMode="auto">
      <a:xfrm flipH="0" flipV="0">
        <a:off x="0" y="0"/>
        <a:ext cx="9163706" cy="6109138"/>
        <a:chOff x="0" y="0"/>
        <a:chExt cx="9163706" cy="6109138"/>
      </a:xfrm>
    </dsp:grpSpPr>
    <dsp:sp modelId="{CDEBABCF-6F1D-4B93-BC66-CB467C4931AC}">
      <dsp:nvSpPr>
        <dsp:cNvPr id="210378067" name=""/>
        <dsp:cNvSpPr/>
      </dsp:nvSpPr>
      <dsp:spPr bwMode="auto">
        <a:xfrm>
          <a:off x="0" y="828489"/>
          <a:ext cx="9163706" cy="1334583"/>
        </a:xfrm>
        <a:prstGeom prst="rightArrow">
          <a:avLst>
            <a:gd name="adj1" fmla="val 50000"/>
            <a:gd name="adj2" fmla="val 50000"/>
          </a:avLst>
        </a:prstGeom>
        <a:solidFill>
          <a:srgbClr val="FF7E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95249" tIns="95249" rIns="288635" bIns="213545" numCol="1" spcCol="1268" rtlCol="0" fromWordArt="0" anchor="ctr" anchorCtr="0" forceAA="0" upright="0" compatLnSpc="0">
          <a:noAutofit/>
        </a:bodyPr>
        <a:lstStyle/>
        <a:p>
          <a:pPr marL="0" lvl="0" indent="0" algn="l" defTabSz="977899">
            <a:lnSpc>
              <a:spcPct val="90000"/>
            </a:lnSpc>
            <a:spcBef>
              <a:spcPts val="0"/>
            </a:spcBef>
            <a:spcAft>
              <a:spcPts val="1049"/>
            </a:spcAft>
            <a:buNone/>
            <a:defRPr/>
          </a:pPr>
          <a:r>
            <a:rPr sz="2500" b="1"/>
            <a:t>Investor</a:t>
          </a:r>
          <a:endParaRPr sz="2500"/>
        </a:p>
      </dsp:txBody>
      <dsp:txXfrm>
        <a:off x="0" y="1162136"/>
        <a:ext cx="8830060" cy="667291"/>
      </dsp:txXfrm>
    </dsp:sp>
    <dsp:sp modelId="{AD9FB1E7-4789-41C8-B553-C72B3BC8737B}">
      <dsp:nvSpPr>
        <dsp:cNvPr id="992610240" name=""/>
        <dsp:cNvSpPr/>
      </dsp:nvSpPr>
      <dsp:spPr bwMode="auto">
        <a:xfrm>
          <a:off x="0" y="1857645"/>
          <a:ext cx="2822421" cy="25709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45719" tIns="45719" rIns="45719" bIns="45719" numCol="1" spcCol="1268" rtlCol="0" fromWordArt="0" anchor="t" anchorCtr="0" forceAA="0" upright="0" compatLnSpc="0">
          <a:noAutofit/>
        </a:bodyPr>
        <a:lstStyle/>
        <a:p>
          <a:pPr marL="0" lvl="0" indent="0" algn="l" defTabSz="2889249">
            <a:lnSpc>
              <a:spcPct val="90000"/>
            </a:lnSpc>
            <a:spcBef>
              <a:spcPts val="0"/>
            </a:spcBef>
            <a:spcAft>
              <a:spcPts val="503"/>
            </a:spcAft>
            <a:buNone/>
            <a:defRPr/>
          </a:pPr>
          <a:r>
            <a:rPr sz="1200" b="0" i="0" u="none">
              <a:solidFill>
                <a:srgbClr val="000000"/>
              </a:solidFill>
              <a:latin typeface="Arial"/>
              <a:ea typeface="Arial"/>
              <a:cs typeface="Arial"/>
            </a:rPr>
            <a:t>-What is this</a:t>
          </a:r>
          <a:r>
            <a:rPr sz="1200">
              <a:latin typeface="Arial"/>
              <a:ea typeface="Arial"/>
              <a:cs typeface="Arial"/>
            </a:rPr>
            <a:t>?</a:t>
          </a:r>
          <a:endParaRPr sz="1200" b="0" i="0" u="none">
            <a:solidFill>
              <a:srgbClr val="000000"/>
            </a:solidFill>
            <a:latin typeface="Arial"/>
            <a:cs typeface="Arial"/>
          </a:endParaRPr>
        </a:p>
        <a:p>
          <a:pPr marL="0" lvl="0" indent="0" algn="l" defTabSz="2889249">
            <a:lnSpc>
              <a:spcPct val="90000"/>
            </a:lnSpc>
            <a:spcBef>
              <a:spcPts val="0"/>
            </a:spcBef>
            <a:spcAft>
              <a:spcPts val="503"/>
            </a:spcAft>
            <a:buNone/>
            <a:defRPr/>
          </a:pPr>
          <a:r>
            <a:rPr sz="1200" b="0" i="0" u="none">
              <a:solidFill>
                <a:srgbClr val="000000"/>
              </a:solidFill>
              <a:latin typeface="Arial"/>
              <a:ea typeface="Arial"/>
              <a:cs typeface="Arial"/>
            </a:rPr>
            <a:t>-What do you need?</a:t>
          </a:r>
          <a:endParaRPr sz="1200" b="0" i="0" u="none">
            <a:solidFill>
              <a:srgbClr val="000000"/>
            </a:solidFill>
            <a:latin typeface="Arial"/>
            <a:cs typeface="Arial"/>
          </a:endParaRPr>
        </a:p>
        <a:p>
          <a:pPr marL="0" lvl="0" indent="0" algn="l" defTabSz="2889249">
            <a:lnSpc>
              <a:spcPct val="90000"/>
            </a:lnSpc>
            <a:spcBef>
              <a:spcPts val="0"/>
            </a:spcBef>
            <a:spcAft>
              <a:spcPts val="503"/>
            </a:spcAft>
            <a:buNone/>
            <a:defRPr/>
          </a:pPr>
          <a:r>
            <a:rPr sz="1200" b="0" i="0" u="none">
              <a:solidFill>
                <a:srgbClr val="000000"/>
              </a:solidFill>
              <a:latin typeface="Arial"/>
              <a:ea typeface="Arial"/>
              <a:cs typeface="Arial"/>
            </a:rPr>
            <a:t>-What do I get out of it?</a:t>
          </a:r>
          <a:endParaRPr sz="1200">
            <a:latin typeface="Arial"/>
            <a:cs typeface="Arial"/>
          </a:endParaRPr>
        </a:p>
      </dsp:txBody>
      <dsp:txXfrm>
        <a:off x="0" y="1857645"/>
        <a:ext cx="2822421" cy="2570900"/>
      </dsp:txXfrm>
    </dsp:sp>
    <dsp:sp modelId="{D75149AF-EAD6-4A6C-A51D-24C3FE10434A}">
      <dsp:nvSpPr>
        <dsp:cNvPr id="1395948535" name=""/>
        <dsp:cNvSpPr/>
      </dsp:nvSpPr>
      <dsp:spPr bwMode="auto">
        <a:xfrm>
          <a:off x="2822420" y="1273351"/>
          <a:ext cx="6341284" cy="1334583"/>
        </a:xfrm>
        <a:prstGeom prst="rightArrow">
          <a:avLst>
            <a:gd name="adj1" fmla="val 50000"/>
            <a:gd name="adj2" fmla="val 5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95249" tIns="95249" rIns="288635" bIns="213545" numCol="1" spcCol="1268" rtlCol="0" fromWordArt="0" anchor="ctr" anchorCtr="0" forceAA="0" upright="0" compatLnSpc="0">
          <a:noAutofit/>
        </a:bodyPr>
        <a:lstStyle/>
        <a:p>
          <a:pPr marL="0" lvl="0" indent="0" algn="l" defTabSz="977899">
            <a:lnSpc>
              <a:spcPct val="90000"/>
            </a:lnSpc>
            <a:spcBef>
              <a:spcPts val="0"/>
            </a:spcBef>
            <a:spcAft>
              <a:spcPts val="1049"/>
            </a:spcAft>
            <a:buNone/>
            <a:defRPr/>
          </a:pPr>
          <a:r>
            <a:rPr sz="2500" b="1"/>
            <a:t>You</a:t>
          </a:r>
          <a:endParaRPr sz="2500"/>
        </a:p>
      </dsp:txBody>
      <dsp:txXfrm>
        <a:off x="2822420" y="1606997"/>
        <a:ext cx="6007639" cy="667291"/>
      </dsp:txXfrm>
    </dsp:sp>
    <dsp:sp modelId="{43B89576-8A09-475F-AB33-32159AD66102}">
      <dsp:nvSpPr>
        <dsp:cNvPr id="2094376583" name=""/>
        <dsp:cNvSpPr/>
      </dsp:nvSpPr>
      <dsp:spPr bwMode="auto">
        <a:xfrm>
          <a:off x="2810077" y="2302508"/>
          <a:ext cx="2822421" cy="25709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45719" tIns="45719" rIns="45719" bIns="45719" numCol="1" spcCol="1268" rtlCol="0" fromWordArt="0" anchor="t" anchorCtr="0" forceAA="0" upright="0" compatLnSpc="0">
          <a:noAutofit/>
        </a:bodyPr>
        <a:lstStyle/>
        <a:p>
          <a:pPr marL="0" lvl="0" indent="0" algn="l" defTabSz="2889249">
            <a:lnSpc>
              <a:spcPct val="90000"/>
            </a:lnSpc>
            <a:spcBef>
              <a:spcPts val="0"/>
            </a:spcBef>
            <a:spcAft>
              <a:spcPts val="503"/>
            </a:spcAft>
            <a:buNone/>
            <a:defRPr/>
          </a:pPr>
          <a:r>
            <a:rPr sz="1200"/>
            <a:t>Now have data to answer these questions!	</a:t>
          </a:r>
          <a:endParaRPr sz="1200"/>
        </a:p>
      </dsp:txBody>
      <dsp:txXfrm>
        <a:off x="2810077" y="2302508"/>
        <a:ext cx="2822421" cy="2570900"/>
      </dsp:txXfrm>
    </dsp:sp>
    <dsp:sp modelId="{415D71A2-E93A-40D1-98EA-082F7DFEA4F6}">
      <dsp:nvSpPr>
        <dsp:cNvPr id="1484637098" name=""/>
        <dsp:cNvSpPr/>
      </dsp:nvSpPr>
      <dsp:spPr bwMode="auto">
        <a:xfrm>
          <a:off x="5644843" y="1718212"/>
          <a:ext cx="3518862" cy="1334583"/>
        </a:xfrm>
        <a:prstGeom prst="rightArrow">
          <a:avLst>
            <a:gd name="adj1" fmla="val 50000"/>
            <a:gd name="adj2" fmla="val 50000"/>
          </a:avLst>
        </a:prstGeom>
        <a:solidFill>
          <a:srgbClr val="4B008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95249" tIns="95249" rIns="288635" bIns="213545" numCol="1" spcCol="1268" rtlCol="0" fromWordArt="0" anchor="ctr" anchorCtr="0" forceAA="0" upright="0" compatLnSpc="0">
          <a:noAutofit/>
        </a:bodyPr>
        <a:lstStyle/>
        <a:p>
          <a:pPr marL="0" lvl="0" indent="0" algn="l" defTabSz="977899">
            <a:lnSpc>
              <a:spcPct val="90000"/>
            </a:lnSpc>
            <a:spcBef>
              <a:spcPts val="0"/>
            </a:spcBef>
            <a:spcAft>
              <a:spcPts val="1049"/>
            </a:spcAft>
            <a:buNone/>
            <a:defRPr/>
          </a:pPr>
          <a:r>
            <a:rPr sz="2500" b="1"/>
            <a:t>Funded?</a:t>
          </a:r>
          <a:endParaRPr sz="2500" b="1"/>
        </a:p>
      </dsp:txBody>
      <dsp:txXfrm>
        <a:off x="5644843" y="2051859"/>
        <a:ext cx="3185217" cy="667291"/>
      </dsp:txXfrm>
    </dsp:sp>
    <dsp:sp modelId="{76569F55-8D31-4041-B18F-3D5E82F8B537}">
      <dsp:nvSpPr>
        <dsp:cNvPr id="611898620" name=""/>
        <dsp:cNvSpPr/>
      </dsp:nvSpPr>
      <dsp:spPr bwMode="auto">
        <a:xfrm>
          <a:off x="5644843" y="2747369"/>
          <a:ext cx="2822421" cy="25332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45719" tIns="45719" rIns="45719" bIns="45719" numCol="1" spcCol="1268" rtlCol="0" fromWordArt="0" anchor="t" anchorCtr="0" forceAA="0" upright="0" compatLnSpc="0">
          <a:noAutofit/>
        </a:bodyPr>
        <a:lstStyle/>
        <a:p>
          <a:pPr marL="0" lvl="0" indent="0" algn="l" defTabSz="2889249">
            <a:lnSpc>
              <a:spcPct val="90000"/>
            </a:lnSpc>
            <a:spcBef>
              <a:spcPts val="0"/>
            </a:spcBef>
            <a:spcAft>
              <a:spcPts val="503"/>
            </a:spcAft>
            <a:buNone/>
            <a:defRPr/>
          </a:pPr>
          <a:r>
            <a:rPr sz="1200">
              <a:solidFill>
                <a:srgbClr val="FF0000"/>
              </a:solidFill>
              <a:latin typeface="Arial Black"/>
              <a:ea typeface="Arial Black"/>
              <a:cs typeface="Arial Black"/>
            </a:rPr>
            <a:t>Uh.. yeah.. a lot more likely</a:t>
          </a:r>
          <a:endParaRPr sz="1200"/>
        </a:p>
      </dsp:txBody>
      <dsp:txXfrm>
        <a:off x="5644843" y="2747369"/>
        <a:ext cx="2822421" cy="2533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 type="node">
          <dgm:prSet phldr="1"/>
        </dgm:pt>
        <dgm:pt modelId="11" type="node">
          <dgm:prSet phldr="1"/>
        </dgm:pt>
        <dgm:pt modelId="20" type="node">
          <dgm:prSet phldr="1"/>
        </dgm:pt>
        <dgm:pt modelId="21" type="node">
          <dgm:prSet phldr="1"/>
        </dgm:pt>
        <dgm:pt modelId="30" type="node">
          <dgm:prSet phldr="1"/>
        </dgm:pt>
        <dgm:pt modelId="31" type="node">
          <dgm:prSet phldr="1"/>
        </dgm:pt>
      </dgm:ptLst>
      <dgm:cxnLst>
        <dgm:cxn modelId="40" type="parOf" srcId="0" destId="10" srcOrd="0" destOrd="0"/>
        <dgm:cxn modelId="12" type="parOf" srcId="10" destId="11" srcOrd="0" destOrd="0"/>
        <dgm:cxn modelId="50" type="parOf" srcId="0" destId="20" srcOrd="1" destOrd="0"/>
        <dgm:cxn modelId="22" type="parOf" srcId="20" destId="21" srcOrd="0" destOrd="0"/>
        <dgm:cxn modelId="60" type="parOf" srcId="0" destId="30" srcOrd="2" destOrd="0"/>
        <dgm:cxn modelId="32" type="parOf" srcId="30" destId="31" srcOrd="0" destOrd="0"/>
      </dgm:cxnLst>
      <dgm:bg/>
      <dgm:whole/>
    </dgm:dataModel>
  </dgm:sampData>
  <dgm:styleData>
    <dgm:dataModel>
      <dgm:ptLst>
        <dgm:pt modelId="0" type="doc"/>
        <dgm:pt modelId="10" type="node">
          <dgm:prSet phldr="1"/>
        </dgm:pt>
        <dgm:pt modelId="11" type="node">
          <dgm:prSet phldr="1"/>
        </dgm:pt>
        <dgm:pt modelId="20" type="node">
          <dgm:prSet phldr="1"/>
        </dgm:pt>
        <dgm:pt modelId="21" type="node">
          <dgm:prSet phldr="1"/>
        </dgm:pt>
      </dgm:ptLst>
      <dgm:cxnLst>
        <dgm:cxn modelId="40" type="parOf" srcId="0" destId="10" srcOrd="0" destOrd="0"/>
        <dgm:cxn modelId="12" type="parOf" srcId="10" destId="11" srcOrd="0" destOrd="0"/>
        <dgm:cxn modelId="50" type="parOf" srcId="0" destId="20" srcOrd="1" destOrd="0"/>
        <dgm:cxn modelId="22" type="parOf" srcId="20" destId="21" srcOrd="0" destOrd="0"/>
      </dgm:cxnLst>
      <dgm:bg/>
      <dgm:whole/>
    </dgm:dataModel>
  </dgm:styleData>
  <dgm:clrData>
    <dgm:dataModel>
      <dgm:ptLst>
        <dgm:pt modelId="0" type="doc"/>
        <dgm:pt modelId="10" type="node">
          <dgm:prSet phldr="1"/>
        </dgm:pt>
        <dgm:pt modelId="11" type="node">
          <dgm:prSet phldr="1"/>
        </dgm:pt>
        <dgm:pt modelId="20" type="node">
          <dgm:prSet phldr="1"/>
        </dgm:pt>
        <dgm:pt modelId="21" type="node">
          <dgm:prSet phldr="1"/>
        </dgm:pt>
        <dgm:pt modelId="30" type="node">
          <dgm:prSet phldr="1"/>
        </dgm:pt>
        <dgm:pt modelId="31" type="node">
          <dgm:prSet phldr="1"/>
        </dgm:pt>
      </dgm:ptLst>
      <dgm:cxnLst>
        <dgm:cxn modelId="40" type="parOf" srcId="0" destId="10" srcOrd="0" destOrd="0"/>
        <dgm:cxn modelId="12" type="parOf" srcId="10" destId="11" srcOrd="0" destOrd="0"/>
        <dgm:cxn modelId="50" type="parOf" srcId="0" destId="20" srcOrd="1" destOrd="0"/>
        <dgm:cxn modelId="22" type="parOf" srcId="20" destId="21" srcOrd="0" destOrd="0"/>
        <dgm:cxn modelId="60" type="parOf" srcId="0" destId="30" srcOrd="2" destOrd="0"/>
        <dgm:cxn modelId="32" type="parOf" srcId="30" destId="31" srcOrd="0" destOrd="0"/>
      </dgm:cxnLst>
      <dgm:bg/>
      <dgm:whole/>
    </dgm:dataModel>
  </dgm:clrData>
  <dgm:layoutNode name="Name0">
    <dgm:shape rot="0.000000" type="none" r:blip="" blipPhldr="0" lkTxEntry="0" zOrderOff="0" hideGeom="0">
      <dgm:adjLst/>
    </dgm:shape>
    <dgm:varLst>
      <dgm:chMax val="5"/>
      <dgm:chPref val="5"/>
      <dgm:dir val="norm"/>
      <dgm:animLvl val="lvl"/>
    </dgm:varLst>
    <dgm:choose name="Name1">
      <dgm:if name="Name2" axis="ch" ptType="node" func="cnt" arg="none" op="equ" val="1">
        <dgm:choose name="Name3">
          <dgm:if name="Name4" axis="ch ch" ptType="node node" func="cnt" arg="none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ptType="all" refPtType="all" refType="none" refFor="self" op="none" fact="1.000000" val="65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1.000000" val="0"/>
                </dgm:constrLst>
              </dgm:if>
              <dgm:else name="Name7">
                <dgm:constrLst>
                  <dgm:constr type="primFontSz" for="des" forName="parentText1" ptType="all" refPtType="all" refType="none" refFor="self" op="none" fact="1.000000" val="65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1.000000" val="0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89300" val="0"/>
                  <dgm:constr type="l" for="ch" forName="childText1" ptType="all" refPtType="all" refType="w" refFor="self" op="none" fact="0.000000" val="0"/>
                  <dgm:constr type="t" for="ch" forName="childText1" ptType="all" refPtType="all" refType="h" refFor="self" op="none" fact="0.224000" val="0"/>
                  <dgm:constr type="w" for="ch" forName="childText1" ptType="all" refPtType="all" refType="w" refFor="self" op="none" fact="0.924100" val="0"/>
                  <dgm:constr type="h" for="ch" forName="childText1" ptType="all" refPtType="all" refType="h" refFor="self" op="none" fact="0.776000" val="0"/>
                </dgm:constrLst>
              </dgm:if>
              <dgm:else name="Name11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89300" val="0"/>
                  <dgm:constr type="l" for="ch" forName="childText1" ptType="all" refPtType="all" refType="w" refFor="self" op="none" fact="0.076000" val="0"/>
                  <dgm:constr type="t" for="ch" forName="childText1" ptType="all" refPtType="all" refType="h" refFor="self" op="none" fact="0.224000" val="0"/>
                  <dgm:constr type="w" for="ch" forName="childText1" ptType="all" refPtType="all" refType="w" refFor="self" op="none" fact="0.924100" val="0"/>
                  <dgm:constr type="h" for="ch" forName="childText1" ptType="all" refPtType="all" refType="h" refFor="self" op="none" fact="0.776000" val="0"/>
                </dgm:constrLst>
              </dgm:else>
            </dgm:choose>
          </dgm:else>
        </dgm:choose>
      </dgm:if>
      <dgm:if name="Name12" axis="ch" ptType="node" func="cnt" arg="none" op="equ" val="2">
        <dgm:choose name="Name13">
          <dgm:if name="Name14" axis="ch ch" ptType="node node" func="cnt" arg="none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750100" val="0"/>
                  <dgm:constr type="l" for="ch" forName="parentText2" ptType="all" refPtType="all" refType="w" refFor="self" op="none" fact="0.462000" val="0"/>
                  <dgm:constr type="t" for="ch" forName="parentText2" ptType="all" refPtType="all" refType="h" refFor="self" op="none" fact="0.249900" val="0"/>
                  <dgm:constr type="w" for="ch" forName="parentText2" ptType="all" refPtType="all" refType="w" refFor="self" op="none" fact="0.538000" val="0"/>
                  <dgm:constr type="h" for="ch" forName="parentText2" ptType="all" refPtType="all" refType="h" refFor="self" op="none" fact="0.750100" val="0"/>
                </dgm:constrLst>
              </dgm:if>
              <dgm:else name="Name17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7501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249900" val="0"/>
                  <dgm:constr type="w" for="ch" forName="parentText2" ptType="all" refPtType="all" refType="w" refFor="self" op="none" fact="0.538000" val="0"/>
                  <dgm:constr type="h" for="ch" forName="parentText2" ptType="all" refPtType="all" refType="h" refFor="self" op="none" fact="0.750100" val="0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99500" val="0"/>
                  <dgm:constr type="l" for="ch" forName="parentText2" ptType="all" refPtType="all" refType="w" refFor="self" op="none" fact="0.462000" val="0"/>
                  <dgm:constr type="t" for="ch" forName="parentText2" ptType="all" refPtType="all" refType="h" refFor="self" op="none" fact="0.099800" val="0"/>
                  <dgm:constr type="w" for="ch" forName="parentText2" ptType="all" refPtType="all" refType="w" refFor="self" op="none" fact="0.538000" val="0"/>
                  <dgm:constr type="h" for="ch" forName="parentText2" ptType="all" refPtType="all" refType="h" refFor="self" op="none" fact="0.299500" val="0"/>
                  <dgm:constr type="l" for="ch" forName="childText1" ptType="all" refPtType="all" refType="w" refFor="self" op="none" fact="0.000000" val="0"/>
                  <dgm:constr type="t" for="ch" forName="childText1" ptType="all" refPtType="all" refType="h" refFor="self" op="none" fact="0.231700" val="0"/>
                  <dgm:constr type="w" for="ch" forName="childText1" ptType="all" refPtType="all" refType="w" refFor="self" op="none" fact="0.462000" val="0"/>
                  <dgm:constr type="h" for="ch" forName="childText1" ptType="all" refPtType="all" refType="h" refFor="self" op="none" fact="0.668500" val="0"/>
                  <dgm:constr type="l" for="ch" forName="childText2" ptType="all" refPtType="all" refType="w" refFor="self" op="none" fact="0.462000" val="0"/>
                  <dgm:constr type="t" for="ch" forName="childText2" ptType="all" refPtType="all" refType="h" refFor="self" op="none" fact="0.331500" val="0"/>
                  <dgm:constr type="w" for="ch" forName="childText2" ptType="all" refPtType="all" refType="w" refFor="self" op="none" fact="0.462000" val="0"/>
                  <dgm:constr type="h" for="ch" forName="childText2" ptType="all" refPtType="all" refType="h" refFor="self" op="none" fact="0.668500" val="0"/>
                </dgm:constrLst>
              </dgm:if>
              <dgm:else name="Name21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995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099800" val="0"/>
                  <dgm:constr type="w" for="ch" forName="parentText2" ptType="all" refPtType="all" refType="w" refFor="self" op="none" fact="0.538000" val="0"/>
                  <dgm:constr type="h" for="ch" forName="parentText2" ptType="all" refPtType="all" refType="h" refFor="self" op="none" fact="0.299500" val="0"/>
                  <dgm:constr type="l" for="ch" forName="childText1" ptType="all" refPtType="all" refType="w" refFor="self" op="none" fact="0.538000" val="0"/>
                  <dgm:constr type="t" for="ch" forName="childText1" ptType="all" refPtType="all" refType="h" refFor="self" op="none" fact="0.231700" val="0"/>
                  <dgm:constr type="w" for="ch" forName="childText1" ptType="all" refPtType="all" refType="w" refFor="self" op="none" fact="0.462000" val="0"/>
                  <dgm:constr type="h" for="ch" forName="childText1" ptType="all" refPtType="all" refType="h" refFor="self" op="none" fact="0.668500" val="0"/>
                  <dgm:constr type="l" for="ch" forName="childText2" ptType="all" refPtType="all" refType="w" refFor="self" op="none" fact="0.076000" val="0"/>
                  <dgm:constr type="t" for="ch" forName="childText2" ptType="all" refPtType="all" refType="h" refFor="self" op="none" fact="0.331500" val="0"/>
                  <dgm:constr type="w" for="ch" forName="childText2" ptType="all" refPtType="all" refType="w" refFor="self" op="none" fact="0.462000" val="0"/>
                  <dgm:constr type="h" for="ch" forName="childText2" ptType="all" refPtType="all" refType="h" refFor="self" op="none" fact="0.668500" val="0"/>
                </dgm:constrLst>
              </dgm:else>
            </dgm:choose>
          </dgm:else>
        </dgm:choose>
      </dgm:if>
      <dgm:if name="Name22" axis="ch" ptType="node" func="cnt" arg="none" op="equ" val="3">
        <dgm:choose name="Name23">
          <dgm:if name="Name24" axis="ch ch" ptType="node node" func="cnt" arg="none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600000" val="0"/>
                  <dgm:constr type="l" for="ch" forName="parentText2" ptType="all" refPtType="all" refType="w" refFor="self" op="none" fact="0.308000" val="0"/>
                  <dgm:constr type="t" for="ch" forName="parentText2" ptType="all" refPtType="all" refType="h" refFor="self" op="none" fact="0.200000" val="0"/>
                  <dgm:constr type="w" for="ch" forName="parentText2" ptType="all" refPtType="all" refType="w" refFor="self" op="none" fact="0.692000" val="0"/>
                  <dgm:constr type="h" for="ch" forName="parentText2" ptType="all" refPtType="all" refType="h" refFor="self" op="none" fact="0.600000" val="0"/>
                  <dgm:constr type="l" for="ch" forName="parentText3" ptType="all" refPtType="all" refType="w" refFor="self" op="none" fact="0.616000" val="0"/>
                  <dgm:constr type="t" for="ch" forName="parentText3" ptType="all" refPtType="all" refType="h" refFor="self" op="none" fact="0.400000" val="0"/>
                  <dgm:constr type="w" for="ch" forName="parentText3" ptType="all" refPtType="all" refType="w" refFor="self" op="none" fact="0.384000" val="0"/>
                  <dgm:constr type="h" for="ch" forName="parentText3" ptType="all" refPtType="all" refType="h" refFor="self" op="none" fact="0.600000" val="0"/>
                </dgm:constrLst>
              </dgm:if>
              <dgm:else name="Name27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6000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200000" val="0"/>
                  <dgm:constr type="w" for="ch" forName="parentText2" ptType="all" refPtType="all" refType="w" refFor="self" op="none" fact="0.692000" val="0"/>
                  <dgm:constr type="h" for="ch" forName="parentText2" ptType="all" refPtType="all" refType="h" refFor="self" op="none" fact="0.600000" val="0"/>
                  <dgm:constr type="l" for="ch" forName="parentText3" ptType="all" refPtType="all" refType="w" refFor="self" op="none" fact="0.000000" val="0"/>
                  <dgm:constr type="t" for="ch" forName="parentText3" ptType="all" refPtType="all" refType="h" refFor="self" op="none" fact="0.400000" val="0"/>
                  <dgm:constr type="w" for="ch" forName="parentText3" ptType="all" refPtType="all" refType="w" refFor="self" op="none" fact="0.384000" val="0"/>
                  <dgm:constr type="h" for="ch" forName="parentText3" ptType="all" refPtType="all" refType="h" refFor="self" op="none" fact="0.600000" val="0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3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childText3" ptType="all" refPtType="all" refType="primFontSz" refFor="des" refForName="parentText2" op="lte" fact="1.000000" val="0"/>
                  <dgm:constr type="primFontSz" for="des" forName="childText1" ptType="all" refPtType="all" refType="primFontSz" refFor="des" refForName="parentText3" op="lte" fact="1.000000" val="0"/>
                  <dgm:constr type="primFontSz" for="des" forName="childText2" ptType="all" refPtType="all" refType="primFontSz" refFor="des" refForName="parentText3" op="lte" fact="1.000000" val="0"/>
                  <dgm:constr type="primFontSz" for="des" forName="childText3" ptType="all" refPtType="all" refType="primFontSz" refFor="des" refForName="parentText3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primFontSz" for="des" forName="childText3" ptType="all" refPtType="all" refType="primFontSz" refFor="des" refForName="childText1" op="equ" fact="1.000000" val="0"/>
                  <dgm:constr type="l" for="ch" forName="childText1" ptType="all" refPtType="all" refType="w" refFor="self" op="none" fact="0.000000" val="0"/>
                  <dgm:constr type="t" for="ch" forName="childText1" ptType="all" refPtType="all" refType="h" refFor="self" op="none" fact="0.232500" val="0"/>
                  <dgm:constr type="w" for="ch" forName="childText1" ptType="all" refPtType="all" refType="w" refFor="self" op="none" fact="0.308000" val="0"/>
                  <dgm:constr type="h" for="ch" forName="childText1" ptType="all" refPtType="all" refType="h" refFor="self" op="none" fact="0.580800" val="0"/>
                  <dgm:constr type="l" for="ch" forName="childText2" ptType="all" refPtType="all" refType="w" refFor="self" op="none" fact="0.308000" val="0"/>
                  <dgm:constr type="t" for="ch" forName="childText2" ptType="all" refPtType="all" refType="h" refFor="self" op="none" fact="0.333000" val="0"/>
                  <dgm:constr type="w" for="ch" forName="childText2" ptType="all" refPtType="all" refType="w" refFor="self" op="none" fact="0.308000" val="0"/>
                  <dgm:constr type="h" for="ch" forName="childText2" ptType="all" refPtType="all" refType="h" refFor="self" op="none" fact="0.580800" val="0"/>
                  <dgm:constr type="l" for="ch" forName="childText3" ptType="all" refPtType="all" refType="w" refFor="self" op="none" fact="0.616000" val="0"/>
                  <dgm:constr type="t" for="ch" forName="childText3" ptType="all" refPtType="all" refType="h" refFor="self" op="none" fact="0.433500" val="0"/>
                  <dgm:constr type="w" for="ch" forName="childText3" ptType="all" refPtType="all" refType="w" refFor="self" op="none" fact="0.308000" val="0"/>
                  <dgm:constr type="h" for="ch" forName="childText3" ptType="all" refPtType="all" refType="h" refFor="self" op="none" fact="0.5723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301500" val="0"/>
                  <dgm:constr type="l" for="ch" forName="parentText2" ptType="all" refPtType="all" refType="w" refFor="self" op="none" fact="0.308000" val="0"/>
                  <dgm:constr type="t" for="ch" forName="parentText2" ptType="all" refPtType="all" refType="h" refFor="self" op="none" fact="0.100500" val="0"/>
                  <dgm:constr type="w" for="ch" forName="parentText2" ptType="all" refPtType="all" refType="w" refFor="self" op="none" fact="0.692000" val="0"/>
                  <dgm:constr type="h" for="ch" forName="parentText2" ptType="all" refPtType="all" refType="h" refFor="self" op="none" fact="0.301500" val="0"/>
                  <dgm:constr type="l" for="ch" forName="parentText3" ptType="all" refPtType="all" refType="w" refFor="self" op="none" fact="0.616000" val="0"/>
                  <dgm:constr type="t" for="ch" forName="parentText3" ptType="all" refPtType="all" refType="h" refFor="self" op="none" fact="0.201000" val="0"/>
                  <dgm:constr type="w" for="ch" forName="parentText3" ptType="all" refPtType="all" refType="w" refFor="self" op="none" fact="0.384000" val="0"/>
                  <dgm:constr type="h" for="ch" forName="parentText3" ptType="all" refPtType="all" refType="h" refFor="self" op="none" fact="0.301500" val="0"/>
                </dgm:constrLst>
              </dgm:if>
              <dgm:else name="Name31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3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childText3" ptType="all" refPtType="all" refType="primFontSz" refFor="des" refForName="parentText2" op="lte" fact="1.000000" val="0"/>
                  <dgm:constr type="primFontSz" for="des" forName="childText1" ptType="all" refPtType="all" refType="primFontSz" refFor="des" refForName="parentText3" op="lte" fact="1.000000" val="0"/>
                  <dgm:constr type="primFontSz" for="des" forName="childText2" ptType="all" refPtType="all" refType="primFontSz" refFor="des" refForName="parentText3" op="lte" fact="1.000000" val="0"/>
                  <dgm:constr type="primFontSz" for="des" forName="childText3" ptType="all" refPtType="all" refType="primFontSz" refFor="des" refForName="parentText3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primFontSz" for="des" forName="childText3" ptType="all" refPtType="all" refType="primFontSz" refFor="des" refForName="childText1" op="equ" fact="1.000000" val="0"/>
                  <dgm:constr type="l" for="ch" forName="childText1" ptType="all" refPtType="all" refType="w" refFor="self" op="none" fact="0.692000" val="0"/>
                  <dgm:constr type="t" for="ch" forName="childText1" ptType="all" refPtType="all" refType="h" refFor="self" op="none" fact="0.232500" val="0"/>
                  <dgm:constr type="w" for="ch" forName="childText1" ptType="all" refPtType="all" refType="w" refFor="self" op="none" fact="0.308000" val="0"/>
                  <dgm:constr type="h" for="ch" forName="childText1" ptType="all" refPtType="all" refType="h" refFor="self" op="none" fact="0.580800" val="0"/>
                  <dgm:constr type="l" for="ch" forName="childText2" ptType="all" refPtType="all" refType="w" refFor="self" op="none" fact="0.384000" val="0"/>
                  <dgm:constr type="t" for="ch" forName="childText2" ptType="all" refPtType="all" refType="h" refFor="self" op="none" fact="0.333000" val="0"/>
                  <dgm:constr type="w" for="ch" forName="childText2" ptType="all" refPtType="all" refType="w" refFor="self" op="none" fact="0.308000" val="0"/>
                  <dgm:constr type="h" for="ch" forName="childText2" ptType="all" refPtType="all" refType="h" refFor="self" op="none" fact="0.580800" val="0"/>
                  <dgm:constr type="l" for="ch" forName="childText3" ptType="all" refPtType="all" refType="w" refFor="self" op="none" fact="0.076000" val="0"/>
                  <dgm:constr type="t" for="ch" forName="childText3" ptType="all" refPtType="all" refType="h" refFor="self" op="none" fact="0.433500" val="0"/>
                  <dgm:constr type="w" for="ch" forName="childText3" ptType="all" refPtType="all" refType="w" refFor="self" op="none" fact="0.308000" val="0"/>
                  <dgm:constr type="h" for="ch" forName="childText3" ptType="all" refPtType="all" refType="h" refFor="self" op="none" fact="0.5723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3015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100500" val="0"/>
                  <dgm:constr type="w" for="ch" forName="parentText2" ptType="all" refPtType="all" refType="w" refFor="self" op="none" fact="0.692000" val="0"/>
                  <dgm:constr type="h" for="ch" forName="parentText2" ptType="all" refPtType="all" refType="h" refFor="self" op="none" fact="0.301500" val="0"/>
                  <dgm:constr type="l" for="ch" forName="parentText3" ptType="all" refPtType="all" refType="w" refFor="self" op="none" fact="0.000000" val="0"/>
                  <dgm:constr type="t" for="ch" forName="parentText3" ptType="all" refPtType="all" refType="h" refFor="self" op="none" fact="0.201000" val="0"/>
                  <dgm:constr type="w" for="ch" forName="parentText3" ptType="all" refPtType="all" refType="w" refFor="self" op="none" fact="0.384000" val="0"/>
                  <dgm:constr type="h" for="ch" forName="parentText3" ptType="all" refPtType="all" refType="h" refFor="self" op="none" fact="0.301500" val="0"/>
                </dgm:constrLst>
              </dgm:else>
            </dgm:choose>
          </dgm:else>
        </dgm:choose>
      </dgm:if>
      <dgm:if name="Name32" axis="ch" ptType="node" func="cnt" arg="none" op="equ" val="4">
        <dgm:choose name="Name33">
          <dgm:if name="Name34" axis="ch ch" ptType="node node" func="cnt" arg="none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500100" val="0"/>
                  <dgm:constr type="l" for="ch" forName="parentText2" ptType="all" refPtType="all" refType="w" refFor="self" op="none" fact="0.230500" val="0"/>
                  <dgm:constr type="t" for="ch" forName="parentText2" ptType="all" refPtType="all" refType="h" refFor="self" op="none" fact="0.166600" val="0"/>
                  <dgm:constr type="w" for="ch" forName="parentText2" ptType="all" refPtType="all" refType="w" refFor="self" op="none" fact="0.769500" val="0"/>
                  <dgm:constr type="h" for="ch" forName="parentText2" ptType="all" refPtType="all" refType="h" refFor="self" op="none" fact="0.500100" val="0"/>
                  <dgm:constr type="l" for="ch" forName="parentText3" ptType="all" refPtType="all" refType="w" refFor="self" op="none" fact="0.461000" val="0"/>
                  <dgm:constr type="t" for="ch" forName="parentText3" ptType="all" refPtType="all" refType="h" refFor="self" op="none" fact="0.333300" val="0"/>
                  <dgm:constr type="w" for="ch" forName="parentText3" ptType="all" refPtType="all" refType="w" refFor="self" op="none" fact="0.539000" val="0"/>
                  <dgm:constr type="h" for="ch" forName="parentText3" ptType="all" refPtType="all" refType="h" refFor="self" op="none" fact="0.500100" val="0"/>
                  <dgm:constr type="l" for="ch" forName="parentText4" ptType="all" refPtType="all" refType="w" refFor="self" op="none" fact="0.691500" val="0"/>
                  <dgm:constr type="t" for="ch" forName="parentText4" ptType="all" refPtType="all" refType="h" refFor="self" op="none" fact="0.499900" val="0"/>
                  <dgm:constr type="w" for="ch" forName="parentText4" ptType="all" refPtType="all" refType="w" refFor="self" op="none" fact="0.308500" val="0"/>
                  <dgm:constr type="h" for="ch" forName="parentText4" ptType="all" refPtType="all" refType="h" refFor="self" op="none" fact="0.500100" val="0"/>
                </dgm:constrLst>
              </dgm:if>
              <dgm:else name="Name37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5001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166600" val="0"/>
                  <dgm:constr type="w" for="ch" forName="parentText2" ptType="all" refPtType="all" refType="w" refFor="self" op="none" fact="0.769500" val="0"/>
                  <dgm:constr type="h" for="ch" forName="parentText2" ptType="all" refPtType="all" refType="h" refFor="self" op="none" fact="0.500100" val="0"/>
                  <dgm:constr type="l" for="ch" forName="parentText3" ptType="all" refPtType="all" refType="w" refFor="self" op="none" fact="0.000000" val="0"/>
                  <dgm:constr type="t" for="ch" forName="parentText3" ptType="all" refPtType="all" refType="h" refFor="self" op="none" fact="0.333300" val="0"/>
                  <dgm:constr type="w" for="ch" forName="parentText3" ptType="all" refPtType="all" refType="w" refFor="self" op="none" fact="0.539000" val="0"/>
                  <dgm:constr type="h" for="ch" forName="parentText3" ptType="all" refPtType="all" refType="h" refFor="self" op="none" fact="0.500100" val="0"/>
                  <dgm:constr type="l" for="ch" forName="parentText4" ptType="all" refPtType="all" refType="w" refFor="self" op="none" fact="0.000000" val="0"/>
                  <dgm:constr type="t" for="ch" forName="parentText4" ptType="all" refPtType="all" refType="h" refFor="self" op="none" fact="0.499900" val="0"/>
                  <dgm:constr type="w" for="ch" forName="parentText4" ptType="all" refPtType="all" refType="w" refFor="self" op="none" fact="0.308500" val="0"/>
                  <dgm:constr type="h" for="ch" forName="parentText4" ptType="all" refPtType="all" refType="h" refFor="self" op="none" fact="0.500100" val="0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3" ptType="all" refPtType="all" refType="primFontSz" refFor="des" refForName="parentText1" op="lte" fact="1.000000" val="0"/>
                  <dgm:constr type="primFontSz" for="des" forName="childText4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childText3" ptType="all" refPtType="all" refType="primFontSz" refFor="des" refForName="parentText2" op="lte" fact="1.000000" val="0"/>
                  <dgm:constr type="primFontSz" for="des" forName="childText4" ptType="all" refPtType="all" refType="primFontSz" refFor="des" refForName="parentText2" op="lte" fact="1.000000" val="0"/>
                  <dgm:constr type="primFontSz" for="des" forName="childText1" ptType="all" refPtType="all" refType="primFontSz" refFor="des" refForName="parentText3" op="lte" fact="1.000000" val="0"/>
                  <dgm:constr type="primFontSz" for="des" forName="childText2" ptType="all" refPtType="all" refType="primFontSz" refFor="des" refForName="parentText3" op="lte" fact="1.000000" val="0"/>
                  <dgm:constr type="primFontSz" for="des" forName="childText3" ptType="all" refPtType="all" refType="primFontSz" refFor="des" refForName="parentText3" op="lte" fact="1.000000" val="0"/>
                  <dgm:constr type="primFontSz" for="des" forName="childText4" ptType="all" refPtType="all" refType="primFontSz" refFor="des" refForName="parentText3" op="lte" fact="1.000000" val="0"/>
                  <dgm:constr type="primFontSz" for="des" forName="childText1" ptType="all" refPtType="all" refType="primFontSz" refFor="des" refForName="parentText4" op="lte" fact="1.000000" val="0"/>
                  <dgm:constr type="primFontSz" for="des" forName="childText2" ptType="all" refPtType="all" refType="primFontSz" refFor="des" refForName="parentText4" op="lte" fact="1.000000" val="0"/>
                  <dgm:constr type="primFontSz" for="des" forName="childText3" ptType="all" refPtType="all" refType="primFontSz" refFor="des" refForName="parentText4" op="lte" fact="1.000000" val="0"/>
                  <dgm:constr type="primFontSz" for="des" forName="childText4" ptType="all" refPtType="all" refType="primFontSz" refFor="des" refForName="parentText4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primFontSz" for="des" forName="childText3" ptType="all" refPtType="all" refType="primFontSz" refFor="des" refForName="childText1" op="equ" fact="1.000000" val="0"/>
                  <dgm:constr type="primFontSz" for="des" forName="childText4" ptType="all" refPtType="all" refType="primFontSz" refFor="des" refForName="childText1" op="equ" fact="1.000000" val="0"/>
                  <dgm:constr type="l" for="ch" forName="childText1" ptType="all" refPtType="all" refType="w" refFor="self" op="none" fact="0.000000" val="0"/>
                  <dgm:constr type="t" for="ch" forName="childText1" ptType="all" refPtType="all" refType="h" refFor="self" op="none" fact="0.218000" val="0"/>
                  <dgm:constr type="w" for="ch" forName="childText1" ptType="all" refPtType="all" refType="w" refFor="self" op="none" fact="0.230500" val="0"/>
                  <dgm:constr type="h" for="ch" forName="childText1" ptType="all" refPtType="all" refType="h" refFor="self" op="none" fact="0.521800" val="0"/>
                  <dgm:constr type="l" for="ch" forName="childText2" ptType="all" refPtType="all" refType="w" refFor="self" op="none" fact="0.230500" val="0"/>
                  <dgm:constr type="t" for="ch" forName="childText2" ptType="all" refPtType="all" refType="h" refFor="self" op="none" fact="0.312000" val="0"/>
                  <dgm:constr type="w" for="ch" forName="childText2" ptType="all" refPtType="all" refType="w" refFor="self" op="none" fact="0.230500" val="0"/>
                  <dgm:constr type="h" for="ch" forName="childText2" ptType="all" refPtType="all" refType="h" refFor="self" op="none" fact="0.508500" val="0"/>
                  <dgm:constr type="l" for="ch" forName="childText3" ptType="all" refPtType="all" refType="w" refFor="self" op="none" fact="0.461000" val="0"/>
                  <dgm:constr type="t" for="ch" forName="childText3" ptType="all" refPtType="all" refType="h" refFor="self" op="none" fact="0.406000" val="0"/>
                  <dgm:constr type="w" for="ch" forName="childText3" ptType="all" refPtType="all" refType="w" refFor="self" op="none" fact="0.230500" val="0"/>
                  <dgm:constr type="h" for="ch" forName="childText3" ptType="all" refPtType="all" refType="h" refFor="self" op="none" fact="0.511900" val="0"/>
                  <dgm:constr type="l" for="ch" forName="childText4" ptType="all" refPtType="all" refType="w" refFor="self" op="none" fact="0.691500" val="0"/>
                  <dgm:constr type="t" for="ch" forName="childText4" ptType="all" refPtType="all" refType="h" refFor="self" op="none" fact="0.500000" val="0"/>
                  <dgm:constr type="w" for="ch" forName="childText4" ptType="all" refPtType="all" refType="w" refFor="self" op="none" fact="0.232600" val="0"/>
                  <dgm:constr type="h" for="ch" forName="childText4" ptType="all" refPtType="all" refType="h" refFor="self" op="none" fact="0.5179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82100" val="0"/>
                  <dgm:constr type="l" for="ch" forName="parentText2" ptType="all" refPtType="all" refType="w" refFor="self" op="none" fact="0.230500" val="0"/>
                  <dgm:constr type="t" for="ch" forName="parentText2" ptType="all" refPtType="all" refType="h" refFor="self" op="none" fact="0.094000" val="0"/>
                  <dgm:constr type="w" for="ch" forName="parentText2" ptType="all" refPtType="all" refType="w" refFor="self" op="none" fact="0.769500" val="0"/>
                  <dgm:constr type="h" for="ch" forName="parentText2" ptType="all" refPtType="all" refType="h" refFor="self" op="none" fact="0.282100" val="0"/>
                  <dgm:constr type="l" for="ch" forName="parentText3" ptType="all" refPtType="all" refType="w" refFor="self" op="none" fact="0.461000" val="0"/>
                  <dgm:constr type="t" for="ch" forName="parentText3" ptType="all" refPtType="all" refType="h" refFor="self" op="none" fact="0.188000" val="0"/>
                  <dgm:constr type="w" for="ch" forName="parentText3" ptType="all" refPtType="all" refType="w" refFor="self" op="none" fact="0.539000" val="0"/>
                  <dgm:constr type="h" for="ch" forName="parentText3" ptType="all" refPtType="all" refType="h" refFor="self" op="none" fact="0.282100" val="0"/>
                  <dgm:constr type="l" for="ch" forName="parentText4" ptType="all" refPtType="all" refType="w" refFor="self" op="none" fact="0.691500" val="0"/>
                  <dgm:constr type="t" for="ch" forName="parentText4" ptType="all" refPtType="all" refType="h" refFor="self" op="none" fact="0.282000" val="0"/>
                  <dgm:constr type="w" for="ch" forName="parentText4" ptType="all" refPtType="all" refType="w" refFor="self" op="none" fact="0.308500" val="0"/>
                  <dgm:constr type="h" for="ch" forName="parentText4" ptType="all" refPtType="all" refType="h" refFor="self" op="none" fact="0.282100" val="0"/>
                </dgm:constrLst>
              </dgm:if>
              <dgm:else name="Name41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3" ptType="all" refPtType="all" refType="primFontSz" refFor="des" refForName="parentText1" op="lte" fact="1.000000" val="0"/>
                  <dgm:constr type="primFontSz" for="des" forName="childText4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childText3" ptType="all" refPtType="all" refType="primFontSz" refFor="des" refForName="parentText2" op="lte" fact="1.000000" val="0"/>
                  <dgm:constr type="primFontSz" for="des" forName="childText4" ptType="all" refPtType="all" refType="primFontSz" refFor="des" refForName="parentText2" op="lte" fact="1.000000" val="0"/>
                  <dgm:constr type="primFontSz" for="des" forName="childText1" ptType="all" refPtType="all" refType="primFontSz" refFor="des" refForName="parentText3" op="lte" fact="1.000000" val="0"/>
                  <dgm:constr type="primFontSz" for="des" forName="childText2" ptType="all" refPtType="all" refType="primFontSz" refFor="des" refForName="parentText3" op="lte" fact="1.000000" val="0"/>
                  <dgm:constr type="primFontSz" for="des" forName="childText3" ptType="all" refPtType="all" refType="primFontSz" refFor="des" refForName="parentText3" op="lte" fact="1.000000" val="0"/>
                  <dgm:constr type="primFontSz" for="des" forName="childText4" ptType="all" refPtType="all" refType="primFontSz" refFor="des" refForName="parentText3" op="lte" fact="1.000000" val="0"/>
                  <dgm:constr type="primFontSz" for="des" forName="childText1" ptType="all" refPtType="all" refType="primFontSz" refFor="des" refForName="parentText4" op="lte" fact="1.000000" val="0"/>
                  <dgm:constr type="primFontSz" for="des" forName="childText2" ptType="all" refPtType="all" refType="primFontSz" refFor="des" refForName="parentText4" op="lte" fact="1.000000" val="0"/>
                  <dgm:constr type="primFontSz" for="des" forName="childText3" ptType="all" refPtType="all" refType="primFontSz" refFor="des" refForName="parentText4" op="lte" fact="1.000000" val="0"/>
                  <dgm:constr type="primFontSz" for="des" forName="childText4" ptType="all" refPtType="all" refType="primFontSz" refFor="des" refForName="parentText4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primFontSz" for="des" forName="childText3" ptType="all" refPtType="all" refType="primFontSz" refFor="des" refForName="childText1" op="equ" fact="1.000000" val="0"/>
                  <dgm:constr type="primFontSz" for="des" forName="childText4" ptType="all" refPtType="all" refType="primFontSz" refFor="des" refForName="childText1" op="equ" fact="1.000000" val="0"/>
                  <dgm:constr type="l" for="ch" forName="childText1" ptType="all" refPtType="all" refType="w" refFor="self" op="none" fact="0.769500" val="0"/>
                  <dgm:constr type="t" for="ch" forName="childText1" ptType="all" refPtType="all" refType="h" refFor="self" op="none" fact="0.218000" val="0"/>
                  <dgm:constr type="w" for="ch" forName="childText1" ptType="all" refPtType="all" refType="w" refFor="self" op="none" fact="0.230500" val="0"/>
                  <dgm:constr type="h" for="ch" forName="childText1" ptType="all" refPtType="all" refType="h" refFor="self" op="none" fact="0.521800" val="0"/>
                  <dgm:constr type="l" for="ch" forName="childText2" ptType="all" refPtType="all" refType="w" refFor="self" op="none" fact="0.539000" val="0"/>
                  <dgm:constr type="t" for="ch" forName="childText2" ptType="all" refPtType="all" refType="h" refFor="self" op="none" fact="0.312000" val="0"/>
                  <dgm:constr type="w" for="ch" forName="childText2" ptType="all" refPtType="all" refType="w" refFor="self" op="none" fact="0.230500" val="0"/>
                  <dgm:constr type="h" for="ch" forName="childText2" ptType="all" refPtType="all" refType="h" refFor="self" op="none" fact="0.508500" val="0"/>
                  <dgm:constr type="l" for="ch" forName="childText3" ptType="all" refPtType="all" refType="w" refFor="self" op="none" fact="0.308500" val="0"/>
                  <dgm:constr type="t" for="ch" forName="childText3" ptType="all" refPtType="all" refType="h" refFor="self" op="none" fact="0.406000" val="0"/>
                  <dgm:constr type="w" for="ch" forName="childText3" ptType="all" refPtType="all" refType="w" refFor="self" op="none" fact="0.230500" val="0"/>
                  <dgm:constr type="h" for="ch" forName="childText3" ptType="all" refPtType="all" refType="h" refFor="self" op="none" fact="0.511900" val="0"/>
                  <dgm:constr type="l" for="ch" forName="childText4" ptType="all" refPtType="all" refType="w" refFor="self" op="none" fact="0.076000" val="0"/>
                  <dgm:constr type="t" for="ch" forName="childText4" ptType="all" refPtType="all" refType="h" refFor="self" op="none" fact="0.500000" val="0"/>
                  <dgm:constr type="w" for="ch" forName="childText4" ptType="all" refPtType="all" refType="w" refFor="self" op="none" fact="0.234600" val="0"/>
                  <dgm:constr type="h" for="ch" forName="childText4" ptType="all" refPtType="all" refType="h" refFor="self" op="none" fact="0.5179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821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094000" val="0"/>
                  <dgm:constr type="w" for="ch" forName="parentText2" ptType="all" refPtType="all" refType="w" refFor="self" op="none" fact="0.769500" val="0"/>
                  <dgm:constr type="h" for="ch" forName="parentText2" ptType="all" refPtType="all" refType="h" refFor="self" op="none" fact="0.282100" val="0"/>
                  <dgm:constr type="l" for="ch" forName="parentText3" ptType="all" refPtType="all" refType="w" refFor="self" op="none" fact="0.000000" val="0"/>
                  <dgm:constr type="t" for="ch" forName="parentText3" ptType="all" refPtType="all" refType="h" refFor="self" op="none" fact="0.188000" val="0"/>
                  <dgm:constr type="w" for="ch" forName="parentText3" ptType="all" refPtType="all" refType="w" refFor="self" op="none" fact="0.539000" val="0"/>
                  <dgm:constr type="h" for="ch" forName="parentText3" ptType="all" refPtType="all" refType="h" refFor="self" op="none" fact="0.282100" val="0"/>
                  <dgm:constr type="l" for="ch" forName="parentText4" ptType="all" refPtType="all" refType="w" refFor="self" op="none" fact="0.000000" val="0"/>
                  <dgm:constr type="t" for="ch" forName="parentText4" ptType="all" refPtType="all" refType="h" refFor="self" op="none" fact="0.282000" val="0"/>
                  <dgm:constr type="w" for="ch" forName="parentText4" ptType="all" refPtType="all" refType="w" refFor="self" op="none" fact="0.308500" val="0"/>
                  <dgm:constr type="h" for="ch" forName="parentText4" ptType="all" refPtType="all" refType="h" refFor="self" op="none" fact="0.282100" val="0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arg="none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primFontSz" for="des" forName="parentText5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428500" val="0"/>
                  <dgm:constr type="l" for="ch" forName="parentText2" ptType="all" refPtType="all" refType="w" refFor="self" op="none" fact="0.184800" val="0"/>
                  <dgm:constr type="t" for="ch" forName="parentText2" ptType="all" refPtType="all" refType="h" refFor="self" op="none" fact="0.142900" val="0"/>
                  <dgm:constr type="w" for="ch" forName="parentText2" ptType="all" refPtType="all" refType="w" refFor="self" op="none" fact="0.815200" val="0"/>
                  <dgm:constr type="h" for="ch" forName="parentText2" ptType="all" refPtType="all" refType="h" refFor="self" op="none" fact="0.428500" val="0"/>
                  <dgm:constr type="l" for="ch" forName="parentText3" ptType="all" refPtType="all" refType="w" refFor="self" op="none" fact="0.369600" val="0"/>
                  <dgm:constr type="t" for="ch" forName="parentText3" ptType="all" refPtType="all" refType="h" refFor="self" op="none" fact="0.285800" val="0"/>
                  <dgm:constr type="w" for="ch" forName="parentText3" ptType="all" refPtType="all" refType="w" refFor="self" op="none" fact="0.630400" val="0"/>
                  <dgm:constr type="h" for="ch" forName="parentText3" ptType="all" refPtType="all" refType="h" refFor="self" op="none" fact="0.428500" val="0"/>
                  <dgm:constr type="l" for="ch" forName="parentText4" ptType="all" refPtType="all" refType="w" refFor="self" op="none" fact="0.554500" val="0"/>
                  <dgm:constr type="t" for="ch" forName="parentText4" ptType="all" refPtType="all" refType="h" refFor="self" op="none" fact="0.428600" val="0"/>
                  <dgm:constr type="w" for="ch" forName="parentText4" ptType="all" refPtType="all" refType="w" refFor="self" op="none" fact="0.445500" val="0"/>
                  <dgm:constr type="h" for="ch" forName="parentText4" ptType="all" refPtType="all" refType="h" refFor="self" op="none" fact="0.428500" val="0"/>
                  <dgm:constr type="l" for="ch" forName="parentText5" ptType="all" refPtType="all" refType="w" refFor="self" op="none" fact="0.739300" val="0"/>
                  <dgm:constr type="t" for="ch" forName="parentText5" ptType="all" refPtType="all" refType="h" refFor="self" op="none" fact="0.571500" val="0"/>
                  <dgm:constr type="w" for="ch" forName="parentText5" ptType="all" refPtType="all" refType="w" refFor="self" op="none" fact="0.260700" val="0"/>
                  <dgm:constr type="h" for="ch" forName="parentText5" ptType="all" refPtType="all" refType="h" refFor="self" op="none" fact="0.428500" val="0"/>
                </dgm:constrLst>
              </dgm:if>
              <dgm:else name="Name47">
                <dgm:constrLst>
                  <dgm:constr type="primFontSz" for="des" forName="parentText1" ptType="all" refPtType="all" refType="none" refFor="self" op="none" fact="1.000000" val="65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primFontSz" for="des" forName="parentText5" ptType="all" refPtType="all" refType="primFontSz" refFor="des" refForName="parentText1" op="equ" fact="1.0000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4285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142900" val="0"/>
                  <dgm:constr type="w" for="ch" forName="parentText2" ptType="all" refPtType="all" refType="w" refFor="self" op="none" fact="0.815200" val="0"/>
                  <dgm:constr type="h" for="ch" forName="parentText2" ptType="all" refPtType="all" refType="h" refFor="self" op="none" fact="0.428500" val="0"/>
                  <dgm:constr type="l" for="ch" forName="parentText3" ptType="all" refPtType="all" refType="w" refFor="self" op="none" fact="0.000000" val="0"/>
                  <dgm:constr type="t" for="ch" forName="parentText3" ptType="all" refPtType="all" refType="h" refFor="self" op="none" fact="0.285800" val="0"/>
                  <dgm:constr type="w" for="ch" forName="parentText3" ptType="all" refPtType="all" refType="w" refFor="self" op="none" fact="0.630400" val="0"/>
                  <dgm:constr type="h" for="ch" forName="parentText3" ptType="all" refPtType="all" refType="h" refFor="self" op="none" fact="0.428500" val="0"/>
                  <dgm:constr type="l" for="ch" forName="parentText4" ptType="all" refPtType="all" refType="w" refFor="self" op="none" fact="0.000000" val="0"/>
                  <dgm:constr type="t" for="ch" forName="parentText4" ptType="all" refPtType="all" refType="h" refFor="self" op="none" fact="0.428600" val="0"/>
                  <dgm:constr type="w" for="ch" forName="parentText4" ptType="all" refPtType="all" refType="w" refFor="self" op="none" fact="0.445500" val="0"/>
                  <dgm:constr type="h" for="ch" forName="parentText4" ptType="all" refPtType="all" refType="h" refFor="self" op="none" fact="0.428500" val="0"/>
                  <dgm:constr type="l" for="ch" forName="parentText5" ptType="all" refPtType="all" refType="w" refFor="self" op="none" fact="0.000000" val="0"/>
                  <dgm:constr type="t" for="ch" forName="parentText5" ptType="all" refPtType="all" refType="h" refFor="self" op="none" fact="0.571500" val="0"/>
                  <dgm:constr type="w" for="ch" forName="parentText5" ptType="all" refPtType="all" refType="w" refFor="self" op="none" fact="0.260700" val="0"/>
                  <dgm:constr type="h" for="ch" forName="parentText5" ptType="all" refPtType="all" refType="h" refFor="self" op="none" fact="0.428500" val="0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3" ptType="all" refPtType="all" refType="primFontSz" refFor="des" refForName="parentText1" op="lte" fact="1.000000" val="0"/>
                  <dgm:constr type="primFontSz" for="des" forName="childText4" ptType="all" refPtType="all" refType="primFontSz" refFor="des" refForName="parentText1" op="lte" fact="1.000000" val="0"/>
                  <dgm:constr type="primFontSz" for="des" forName="childText5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childText3" ptType="all" refPtType="all" refType="primFontSz" refFor="des" refForName="parentText2" op="lte" fact="1.000000" val="0"/>
                  <dgm:constr type="primFontSz" for="des" forName="childText4" ptType="all" refPtType="all" refType="primFontSz" refFor="des" refForName="parentText2" op="lte" fact="1.000000" val="0"/>
                  <dgm:constr type="primFontSz" for="des" forName="childText5" ptType="all" refPtType="all" refType="primFontSz" refFor="des" refForName="parentText2" op="lte" fact="1.000000" val="0"/>
                  <dgm:constr type="primFontSz" for="des" forName="childText1" ptType="all" refPtType="all" refType="primFontSz" refFor="des" refForName="parentText3" op="lte" fact="1.000000" val="0"/>
                  <dgm:constr type="primFontSz" for="des" forName="childText2" ptType="all" refPtType="all" refType="primFontSz" refFor="des" refForName="parentText3" op="lte" fact="1.000000" val="0"/>
                  <dgm:constr type="primFontSz" for="des" forName="childText3" ptType="all" refPtType="all" refType="primFontSz" refFor="des" refForName="parentText3" op="lte" fact="1.000000" val="0"/>
                  <dgm:constr type="primFontSz" for="des" forName="childText4" ptType="all" refPtType="all" refType="primFontSz" refFor="des" refForName="parentText3" op="lte" fact="1.000000" val="0"/>
                  <dgm:constr type="primFontSz" for="des" forName="childText5" ptType="all" refPtType="all" refType="primFontSz" refFor="des" refForName="parentText3" op="lte" fact="1.000000" val="0"/>
                  <dgm:constr type="primFontSz" for="des" forName="childText1" ptType="all" refPtType="all" refType="primFontSz" refFor="des" refForName="parentText4" op="lte" fact="1.000000" val="0"/>
                  <dgm:constr type="primFontSz" for="des" forName="childText2" ptType="all" refPtType="all" refType="primFontSz" refFor="des" refForName="parentText4" op="lte" fact="1.000000" val="0"/>
                  <dgm:constr type="primFontSz" for="des" forName="childText3" ptType="all" refPtType="all" refType="primFontSz" refFor="des" refForName="parentText4" op="lte" fact="1.000000" val="0"/>
                  <dgm:constr type="primFontSz" for="des" forName="childText4" ptType="all" refPtType="all" refType="primFontSz" refFor="des" refForName="parentText4" op="lte" fact="1.000000" val="0"/>
                  <dgm:constr type="primFontSz" for="des" forName="childText5" ptType="all" refPtType="all" refType="primFontSz" refFor="des" refForName="parentText4" op="lte" fact="1.000000" val="0"/>
                  <dgm:constr type="primFontSz" for="des" forName="childText1" ptType="all" refPtType="all" refType="primFontSz" refFor="des" refForName="parentText5" op="lte" fact="1.000000" val="0"/>
                  <dgm:constr type="primFontSz" for="des" forName="childText2" ptType="all" refPtType="all" refType="primFontSz" refFor="des" refForName="parentText5" op="lte" fact="1.000000" val="0"/>
                  <dgm:constr type="primFontSz" for="des" forName="childText3" ptType="all" refPtType="all" refType="primFontSz" refFor="des" refForName="parentText5" op="lte" fact="1.000000" val="0"/>
                  <dgm:constr type="primFontSz" for="des" forName="childText4" ptType="all" refPtType="all" refType="primFontSz" refFor="des" refForName="parentText5" op="lte" fact="1.000000" val="0"/>
                  <dgm:constr type="primFontSz" for="des" forName="childText5" ptType="all" refPtType="all" refType="primFontSz" refFor="des" refForName="parentText5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primFontSz" for="des" forName="parentText5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primFontSz" for="des" forName="childText3" ptType="all" refPtType="all" refType="primFontSz" refFor="des" refForName="childText1" op="equ" fact="1.000000" val="0"/>
                  <dgm:constr type="primFontSz" for="des" forName="childText4" ptType="all" refPtType="all" refType="primFontSz" refFor="des" refForName="childText1" op="equ" fact="1.000000" val="0"/>
                  <dgm:constr type="primFontSz" for="des" forName="childText5" ptType="all" refPtType="all" refType="primFontSz" refFor="des" refForName="childText1" op="equ" fact="1.000000" val="0"/>
                  <dgm:constr type="l" for="ch" forName="childText1" ptType="all" refPtType="all" refType="w" refFor="self" op="none" fact="0.000000" val="0"/>
                  <dgm:constr type="t" for="ch" forName="childText1" ptType="all" refPtType="all" refType="h" refFor="self" op="none" fact="0.199700" val="0"/>
                  <dgm:constr type="w" for="ch" forName="childText1" ptType="all" refPtType="all" refType="w" refFor="self" op="none" fact="0.184820" val="0"/>
                  <dgm:constr type="h" for="ch" forName="childText1" ptType="all" refPtType="all" refType="h" refFor="self" op="none" fact="0.476300" val="0"/>
                  <dgm:constr type="l" for="ch" forName="childText2" ptType="all" refPtType="all" refType="w" refFor="self" op="none" fact="0.184800" val="0"/>
                  <dgm:constr type="t" for="ch" forName="childText2" ptType="all" refPtType="all" refType="h" refFor="self" op="none" fact="0.286200" val="0"/>
                  <dgm:constr type="w" for="ch" forName="childText2" ptType="all" refPtType="all" refType="w" refFor="self" op="none" fact="0.184820" val="0"/>
                  <dgm:constr type="h" for="ch" forName="childText2" ptType="all" refPtType="all" refType="h" refFor="self" op="none" fact="0.476300" val="0"/>
                  <dgm:constr type="l" for="ch" forName="childText3" ptType="all" refPtType="all" refType="w" refFor="self" op="none" fact="0.369600" val="0"/>
                  <dgm:constr type="t" for="ch" forName="childText3" ptType="all" refPtType="all" refType="h" refFor="self" op="none" fact="0.372700" val="0"/>
                  <dgm:constr type="w" for="ch" forName="childText3" ptType="all" refPtType="all" refType="w" refFor="self" op="none" fact="0.184820" val="0"/>
                  <dgm:constr type="h" for="ch" forName="childText3" ptType="all" refPtType="all" refType="h" refFor="self" op="none" fact="0.476300" val="0"/>
                  <dgm:constr type="l" for="ch" forName="childText4" ptType="all" refPtType="all" refType="w" refFor="self" op="none" fact="0.554500" val="0"/>
                  <dgm:constr type="t" for="ch" forName="childText4" ptType="all" refPtType="all" refType="h" refFor="self" op="none" fact="0.459200" val="0"/>
                  <dgm:constr type="w" for="ch" forName="childText4" ptType="all" refPtType="all" refType="w" refFor="self" op="none" fact="0.184820" val="0"/>
                  <dgm:constr type="h" for="ch" forName="childText4" ptType="all" refPtType="all" refType="h" refFor="self" op="none" fact="0.476300" val="0"/>
                  <dgm:constr type="l" for="ch" forName="childText5" ptType="all" refPtType="all" refType="w" refFor="self" op="none" fact="0.739300" val="0"/>
                  <dgm:constr type="t" for="ch" forName="childText5" ptType="all" refPtType="all" refType="h" refFor="self" op="none" fact="0.545700" val="0"/>
                  <dgm:constr type="w" for="ch" forName="childText5" ptType="all" refPtType="all" refType="w" refFor="self" op="none" fact="0.184820" val="0"/>
                  <dgm:constr type="h" for="ch" forName="childText5" ptType="all" refPtType="all" refType="h" refFor="self" op="none" fact="0.4763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59400" val="0"/>
                  <dgm:constr type="l" for="ch" forName="parentText2" ptType="all" refPtType="all" refType="w" refFor="self" op="none" fact="0.184800" val="0"/>
                  <dgm:constr type="t" for="ch" forName="parentText2" ptType="all" refPtType="all" refType="h" refFor="self" op="none" fact="0.086500" val="0"/>
                  <dgm:constr type="w" for="ch" forName="parentText2" ptType="all" refPtType="all" refType="w" refFor="self" op="none" fact="0.815200" val="0"/>
                  <dgm:constr type="h" for="ch" forName="parentText2" ptType="all" refPtType="all" refType="h" refFor="self" op="none" fact="0.259400" val="0"/>
                  <dgm:constr type="l" for="ch" forName="parentText3" ptType="all" refPtType="all" refType="w" refFor="self" op="none" fact="0.369600" val="0"/>
                  <dgm:constr type="t" for="ch" forName="parentText3" ptType="all" refPtType="all" refType="h" refFor="self" op="none" fact="0.173000" val="0"/>
                  <dgm:constr type="w" for="ch" forName="parentText3" ptType="all" refPtType="all" refType="w" refFor="self" op="none" fact="0.630400" val="0"/>
                  <dgm:constr type="h" for="ch" forName="parentText3" ptType="all" refPtType="all" refType="h" refFor="self" op="none" fact="0.259400" val="0"/>
                  <dgm:constr type="l" for="ch" forName="parentText4" ptType="all" refPtType="all" refType="w" refFor="self" op="none" fact="0.554500" val="0"/>
                  <dgm:constr type="t" for="ch" forName="parentText4" ptType="all" refPtType="all" refType="h" refFor="self" op="none" fact="0.259500" val="0"/>
                  <dgm:constr type="w" for="ch" forName="parentText4" ptType="all" refPtType="all" refType="w" refFor="self" op="none" fact="0.445500" val="0"/>
                  <dgm:constr type="h" for="ch" forName="parentText4" ptType="all" refPtType="all" refType="h" refFor="self" op="none" fact="0.259400" val="0"/>
                  <dgm:constr type="l" for="ch" forName="parentText5" ptType="all" refPtType="all" refType="w" refFor="self" op="none" fact="0.739300" val="0"/>
                  <dgm:constr type="t" for="ch" forName="parentText5" ptType="all" refPtType="all" refType="h" refFor="self" op="none" fact="0.346000" val="0"/>
                  <dgm:constr type="w" for="ch" forName="parentText5" ptType="all" refPtType="all" refType="w" refFor="self" op="none" fact="0.260700" val="0"/>
                  <dgm:constr type="h" for="ch" forName="parentText5" ptType="all" refPtType="all" refType="h" refFor="self" op="none" fact="0.259400" val="0"/>
                </dgm:constrLst>
              </dgm:if>
              <dgm:else name="Name51">
                <dgm:constrLst>
                  <dgm:constr type="primFontSz" for="des" forName="childText1" ptType="all" refPtType="all" refType="none" refFor="self" op="none" fact="1.000000" val="65"/>
                  <dgm:constr type="primFontSz" for="des" forName="parentText1" ptType="all" refPtType="all" refType="none" refFor="self" op="none" fact="1.000000" val="65"/>
                  <dgm:constr type="primFontSz" for="des" forName="childText1" ptType="all" refPtType="all" refType="primFontSz" refFor="des" refForName="parentText1" op="lte" fact="1.000000" val="0"/>
                  <dgm:constr type="primFontSz" for="des" forName="childText2" ptType="all" refPtType="all" refType="primFontSz" refFor="des" refForName="parentText1" op="lte" fact="1.000000" val="0"/>
                  <dgm:constr type="primFontSz" for="des" forName="childText3" ptType="all" refPtType="all" refType="primFontSz" refFor="des" refForName="parentText1" op="lte" fact="1.000000" val="0"/>
                  <dgm:constr type="primFontSz" for="des" forName="childText4" ptType="all" refPtType="all" refType="primFontSz" refFor="des" refForName="parentText1" op="lte" fact="1.000000" val="0"/>
                  <dgm:constr type="primFontSz" for="des" forName="childText5" ptType="all" refPtType="all" refType="primFontSz" refFor="des" refForName="parentText1" op="lte" fact="1.000000" val="0"/>
                  <dgm:constr type="primFontSz" for="des" forName="childText1" ptType="all" refPtType="all" refType="primFontSz" refFor="des" refForName="parentText2" op="lte" fact="1.000000" val="0"/>
                  <dgm:constr type="primFontSz" for="des" forName="childText2" ptType="all" refPtType="all" refType="primFontSz" refFor="des" refForName="parentText2" op="lte" fact="1.000000" val="0"/>
                  <dgm:constr type="primFontSz" for="des" forName="childText3" ptType="all" refPtType="all" refType="primFontSz" refFor="des" refForName="parentText2" op="lte" fact="1.000000" val="0"/>
                  <dgm:constr type="primFontSz" for="des" forName="childText4" ptType="all" refPtType="all" refType="primFontSz" refFor="des" refForName="parentText2" op="lte" fact="1.000000" val="0"/>
                  <dgm:constr type="primFontSz" for="des" forName="childText5" ptType="all" refPtType="all" refType="primFontSz" refFor="des" refForName="parentText2" op="lte" fact="1.000000" val="0"/>
                  <dgm:constr type="primFontSz" for="des" forName="childText1" ptType="all" refPtType="all" refType="primFontSz" refFor="des" refForName="parentText3" op="lte" fact="1.000000" val="0"/>
                  <dgm:constr type="primFontSz" for="des" forName="childText2" ptType="all" refPtType="all" refType="primFontSz" refFor="des" refForName="parentText3" op="lte" fact="1.000000" val="0"/>
                  <dgm:constr type="primFontSz" for="des" forName="childText3" ptType="all" refPtType="all" refType="primFontSz" refFor="des" refForName="parentText3" op="lte" fact="1.000000" val="0"/>
                  <dgm:constr type="primFontSz" for="des" forName="childText4" ptType="all" refPtType="all" refType="primFontSz" refFor="des" refForName="parentText3" op="lte" fact="1.000000" val="0"/>
                  <dgm:constr type="primFontSz" for="des" forName="childText5" ptType="all" refPtType="all" refType="primFontSz" refFor="des" refForName="parentText3" op="lte" fact="1.000000" val="0"/>
                  <dgm:constr type="primFontSz" for="des" forName="childText1" ptType="all" refPtType="all" refType="primFontSz" refFor="des" refForName="parentText4" op="lte" fact="1.000000" val="0"/>
                  <dgm:constr type="primFontSz" for="des" forName="childText2" ptType="all" refPtType="all" refType="primFontSz" refFor="des" refForName="parentText4" op="lte" fact="1.000000" val="0"/>
                  <dgm:constr type="primFontSz" for="des" forName="childText3" ptType="all" refPtType="all" refType="primFontSz" refFor="des" refForName="parentText4" op="lte" fact="1.000000" val="0"/>
                  <dgm:constr type="primFontSz" for="des" forName="childText4" ptType="all" refPtType="all" refType="primFontSz" refFor="des" refForName="parentText4" op="lte" fact="1.000000" val="0"/>
                  <dgm:constr type="primFontSz" for="des" forName="childText5" ptType="all" refPtType="all" refType="primFontSz" refFor="des" refForName="parentText4" op="lte" fact="1.000000" val="0"/>
                  <dgm:constr type="primFontSz" for="des" forName="childText1" ptType="all" refPtType="all" refType="primFontSz" refFor="des" refForName="parentText5" op="lte" fact="1.000000" val="0"/>
                  <dgm:constr type="primFontSz" for="des" forName="childText2" ptType="all" refPtType="all" refType="primFontSz" refFor="des" refForName="parentText5" op="lte" fact="1.000000" val="0"/>
                  <dgm:constr type="primFontSz" for="des" forName="childText3" ptType="all" refPtType="all" refType="primFontSz" refFor="des" refForName="parentText5" op="lte" fact="1.000000" val="0"/>
                  <dgm:constr type="primFontSz" for="des" forName="childText4" ptType="all" refPtType="all" refType="primFontSz" refFor="des" refForName="parentText5" op="lte" fact="1.000000" val="0"/>
                  <dgm:constr type="primFontSz" for="des" forName="childText5" ptType="all" refPtType="all" refType="primFontSz" refFor="des" refForName="parentText5" op="lte" fact="1.000000" val="0"/>
                  <dgm:constr type="primFontSz" for="des" forName="parentText2" ptType="all" refPtType="all" refType="primFontSz" refFor="des" refForName="parentText1" op="equ" fact="1.000000" val="0"/>
                  <dgm:constr type="primFontSz" for="des" forName="parentText3" ptType="all" refPtType="all" refType="primFontSz" refFor="des" refForName="parentText1" op="equ" fact="1.000000" val="0"/>
                  <dgm:constr type="primFontSz" for="des" forName="parentText4" ptType="all" refPtType="all" refType="primFontSz" refFor="des" refForName="parentText1" op="equ" fact="1.000000" val="0"/>
                  <dgm:constr type="primFontSz" for="des" forName="parentText5" ptType="all" refPtType="all" refType="primFontSz" refFor="des" refForName="parentText1" op="equ" fact="1.000000" val="0"/>
                  <dgm:constr type="primFontSz" for="des" forName="childText2" ptType="all" refPtType="all" refType="primFontSz" refFor="des" refForName="childText1" op="equ" fact="1.000000" val="0"/>
                  <dgm:constr type="primFontSz" for="des" forName="childText3" ptType="all" refPtType="all" refType="primFontSz" refFor="des" refForName="childText1" op="equ" fact="1.000000" val="0"/>
                  <dgm:constr type="primFontSz" for="des" forName="childText4" ptType="all" refPtType="all" refType="primFontSz" refFor="des" refForName="childText1" op="equ" fact="1.000000" val="0"/>
                  <dgm:constr type="primFontSz" for="des" forName="childText5" ptType="all" refPtType="all" refType="primFontSz" refFor="des" refForName="childText1" op="equ" fact="1.000000" val="0"/>
                  <dgm:constr type="l" for="ch" forName="childText1" ptType="all" refPtType="all" refType="w" refFor="self" op="none" fact="0.815180" val="0"/>
                  <dgm:constr type="t" for="ch" forName="childText1" ptType="all" refPtType="all" refType="h" refFor="self" op="none" fact="0.199700" val="0"/>
                  <dgm:constr type="w" for="ch" forName="childText1" ptType="all" refPtType="all" refType="w" refFor="self" op="none" fact="0.184820" val="0"/>
                  <dgm:constr type="h" for="ch" forName="childText1" ptType="all" refPtType="all" refType="h" refFor="self" op="none" fact="0.476300" val="0"/>
                  <dgm:constr type="l" for="ch" forName="childText2" ptType="all" refPtType="all" refType="w" refFor="self" op="none" fact="0.630360" val="0"/>
                  <dgm:constr type="t" for="ch" forName="childText2" ptType="all" refPtType="all" refType="h" refFor="self" op="none" fact="0.286200" val="0"/>
                  <dgm:constr type="w" for="ch" forName="childText2" ptType="all" refPtType="all" refType="w" refFor="self" op="none" fact="0.184820" val="0"/>
                  <dgm:constr type="h" for="ch" forName="childText2" ptType="all" refPtType="all" refType="h" refFor="self" op="none" fact="0.476300" val="0"/>
                  <dgm:constr type="l" for="ch" forName="childText3" ptType="all" refPtType="all" refType="w" refFor="self" op="none" fact="0.445540" val="0"/>
                  <dgm:constr type="t" for="ch" forName="childText3" ptType="all" refPtType="all" refType="h" refFor="self" op="none" fact="0.372700" val="0"/>
                  <dgm:constr type="w" for="ch" forName="childText3" ptType="all" refPtType="all" refType="w" refFor="self" op="none" fact="0.184820" val="0"/>
                  <dgm:constr type="h" for="ch" forName="childText3" ptType="all" refPtType="all" refType="h" refFor="self" op="none" fact="0.476300" val="0"/>
                  <dgm:constr type="l" for="ch" forName="childText4" ptType="all" refPtType="all" refType="w" refFor="self" op="none" fact="0.260720" val="0"/>
                  <dgm:constr type="t" for="ch" forName="childText4" ptType="all" refPtType="all" refType="h" refFor="self" op="none" fact="0.459200" val="0"/>
                  <dgm:constr type="w" for="ch" forName="childText4" ptType="all" refPtType="all" refType="w" refFor="self" op="none" fact="0.184820" val="0"/>
                  <dgm:constr type="h" for="ch" forName="childText4" ptType="all" refPtType="all" refType="h" refFor="self" op="none" fact="0.476300" val="0"/>
                  <dgm:constr type="l" for="ch" forName="childText5" ptType="all" refPtType="all" refType="w" refFor="self" op="none" fact="0.075900" val="0"/>
                  <dgm:constr type="t" for="ch" forName="childText5" ptType="all" refPtType="all" refType="h" refFor="self" op="none" fact="0.545700" val="0"/>
                  <dgm:constr type="w" for="ch" forName="childText5" ptType="all" refPtType="all" refType="w" refFor="self" op="none" fact="0.184820" val="0"/>
                  <dgm:constr type="h" for="ch" forName="childText5" ptType="all" refPtType="all" refType="h" refFor="self" op="none" fact="0.476300" val="0"/>
                  <dgm:constr type="l" for="ch" forName="parentText1" ptType="all" refPtType="all" refType="w" refFor="self" op="none" fact="0.000000" val="0"/>
                  <dgm:constr type="t" for="ch" forName="parentText1" ptType="all" refPtType="all" refType="h" refFor="self" op="none" fact="0.000000" val="0"/>
                  <dgm:constr type="w" for="ch" forName="parentText1" ptType="all" refPtType="all" refType="w" refFor="self" op="none" fact="1.000000" val="0"/>
                  <dgm:constr type="h" for="ch" forName="parentText1" ptType="all" refPtType="all" refType="h" refFor="self" op="none" fact="0.259400" val="0"/>
                  <dgm:constr type="l" for="ch" forName="parentText2" ptType="all" refPtType="all" refType="w" refFor="self" op="none" fact="0.000000" val="0"/>
                  <dgm:constr type="t" for="ch" forName="parentText2" ptType="all" refPtType="all" refType="h" refFor="self" op="none" fact="0.086500" val="0"/>
                  <dgm:constr type="w" for="ch" forName="parentText2" ptType="all" refPtType="all" refType="w" refFor="self" op="none" fact="0.815200" val="0"/>
                  <dgm:constr type="h" for="ch" forName="parentText2" ptType="all" refPtType="all" refType="h" refFor="self" op="none" fact="0.259400" val="0"/>
                  <dgm:constr type="l" for="ch" forName="parentText3" ptType="all" refPtType="all" refType="w" refFor="self" op="none" fact="0.000000" val="0"/>
                  <dgm:constr type="t" for="ch" forName="parentText3" ptType="all" refPtType="all" refType="h" refFor="self" op="none" fact="0.173000" val="0"/>
                  <dgm:constr type="w" for="ch" forName="parentText3" ptType="all" refPtType="all" refType="w" refFor="self" op="none" fact="0.630400" val="0"/>
                  <dgm:constr type="h" for="ch" forName="parentText3" ptType="all" refPtType="all" refType="h" refFor="self" op="none" fact="0.259400" val="0"/>
                  <dgm:constr type="l" for="ch" forName="parentText4" ptType="all" refPtType="all" refType="w" refFor="self" op="none" fact="0.000000" val="0"/>
                  <dgm:constr type="t" for="ch" forName="parentText4" ptType="all" refPtType="all" refType="h" refFor="self" op="none" fact="0.259500" val="0"/>
                  <dgm:constr type="w" for="ch" forName="parentText4" ptType="all" refPtType="all" refType="w" refFor="self" op="none" fact="0.445500" val="0"/>
                  <dgm:constr type="h" for="ch" forName="parentText4" ptType="all" refPtType="all" refType="h" refFor="self" op="none" fact="0.259400" val="0"/>
                  <dgm:constr type="l" for="ch" forName="parentText5" ptType="all" refPtType="all" refType="w" refFor="self" op="none" fact="0.000000" val="0"/>
                  <dgm:constr type="t" for="ch" forName="parentText5" ptType="all" refPtType="all" refType="h" refFor="self" op="none" fact="0.346000" val="0"/>
                  <dgm:constr type="w" for="ch" forName="parentText5" ptType="all" refPtType="all" refType="w" refFor="self" op="none" fact="0.260700" val="0"/>
                  <dgm:constr type="h" for="ch" forName="parentText5" ptType="all" refPtType="all" refType="h" refFor="self" op="none" fact="0.259400" val="0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presOf axis="self" ptType="node"/>
        <dgm:ruleLst>
          <dgm:rule type="primFontSz" for="self" ptType="all" val="5" fact="NaN" max="NaN"/>
        </dgm:ruleLst>
        <dgm:varLst>
          <dgm:chMax val="0"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rot="0.000000" type="righ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primFontSz" refFor="self" op="none" fact="0.300000" val="0"/>
              <dgm:constr type="rMarg" for="self" ptType="all" refPtType="all" refType="none" refFor="self" op="none" fact="1.000000" val="2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if>
          <dgm:else name="Name55">
            <dgm:alg type="tx">
              <dgm:param type="parTxLTRAlign" val="r"/>
            </dgm:alg>
            <dgm:shape rot="0.000000" type="lef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none" refFor="self" op="none" fact="1.000000" val="2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else>
        </dgm:choose>
      </dgm:layoutNode>
      <dgm:choose name="Name56">
        <dgm:if name="Name57" axis="ch" ptType="node" func="cnt" arg="none" op="gte" val="1">
          <dgm:layoutNode name="childText1" styleLbl="solidAlignAcc1">
            <dgm:alg type="tx">
              <dgm:param type="txAnchorVert" val="t"/>
              <dgm:param type="parTxLTRAlign" val="l"/>
            </dgm:alg>
            <dgm:shape rot="0.000000" type="rect" r:blip="" blipPhldr="0" lkTxEntry="0" zOrderOff="0" hideGeom="0">
              <dgm:adjLst/>
            </dgm:shape>
            <dgm:presOf axis="des" ptType="node"/>
            <dgm:constrLst>
              <dgm:constr type="lMarg" for="self" ptType="all" refPtType="all" refType="primFontSz" refFor="self" op="none" fact="0.300000" val="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primFontSz" refFor="self" op="none" fact="0.300000" val="0"/>
            </dgm:constrLst>
            <dgm:ruleLst>
              <dgm:rule type="primFontSz" for="self" ptType="all" val="5" fact="NaN" max="NaN"/>
            </dgm:ruleLst>
            <dgm:varLst>
              <dgm:chMax val="0"/>
              <dgm:chPref val="0"/>
              <dgm:bulletEnabled val="1"/>
            </dgm:varLst>
          </dgm:layoutNode>
        </dgm:if>
        <dgm:else name="Name58"/>
      </dgm:choose>
    </dgm:forEach>
    <dgm:forEach name="Name59" axis="ch" ptType="node" st="2" cnt="1">
      <dgm:layoutNode name="parentText2" styleLbl="node1">
        <dgm:presOf axis="self" ptType="node"/>
        <dgm:ruleLst>
          <dgm:rule type="primFontSz" for="self" ptType="all" val="5" fact="NaN" max="NaN"/>
        </dgm:ruleLst>
        <dgm:varLst>
          <dgm:chMax val="0"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rot="0.000000" type="righ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primFontSz" refFor="self" op="none" fact="0.300000" val="0"/>
              <dgm:constr type="rMarg" for="self" ptType="all" refPtType="all" refType="none" refFor="self" op="none" fact="1.000000" val="2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if>
          <dgm:else name="Name62">
            <dgm:alg type="tx">
              <dgm:param type="parTxLTRAlign" val="r"/>
            </dgm:alg>
            <dgm:shape rot="0.000000" type="lef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none" refFor="self" op="none" fact="1.000000" val="2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else>
        </dgm:choose>
      </dgm:layoutNode>
      <dgm:choose name="Name63">
        <dgm:if name="Name64" axis="ch" ptType="node" func="cnt" arg="none" op="gte" val="1">
          <dgm:layoutNode name="childText2" styleLbl="solidAlignAcc1">
            <dgm:alg type="tx">
              <dgm:param type="txAnchorVert" val="t"/>
              <dgm:param type="parTxLTRAlign" val="l"/>
            </dgm:alg>
            <dgm:shape rot="0.000000" type="rect" r:blip="" blipPhldr="0" lkTxEntry="0" zOrderOff="0" hideGeom="0">
              <dgm:adjLst/>
            </dgm:shape>
            <dgm:presOf axis="des" ptType="node"/>
            <dgm:constrLst>
              <dgm:constr type="lMarg" for="self" ptType="all" refPtType="all" refType="primFontSz" refFor="self" op="none" fact="0.300000" val="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primFontSz" refFor="self" op="none" fact="0.300000" val="0"/>
            </dgm:constrLst>
            <dgm:ruleLst>
              <dgm:rule type="primFontSz" for="self" ptType="all" val="5" fact="NaN" max="NaN"/>
            </dgm:ruleLst>
            <dgm:varLst>
              <dgm:chMax val="0"/>
              <dgm:chPref val="0"/>
              <dgm:bulletEnabled val="1"/>
            </dgm:varLst>
          </dgm:layoutNode>
        </dgm:if>
        <dgm:else name="Name65"/>
      </dgm:choose>
    </dgm:forEach>
    <dgm:forEach name="Name66" axis="ch" ptType="node" st="3" cnt="1">
      <dgm:layoutNode name="parentText3" styleLbl="node1">
        <dgm:presOf axis="self" ptType="node"/>
        <dgm:ruleLst>
          <dgm:rule type="primFontSz" for="self" ptType="all" val="5" fact="NaN" max="NaN"/>
        </dgm:ruleLst>
        <dgm:varLst>
          <dgm:chMax val="0"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rot="0.000000" type="righ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primFontSz" refFor="self" op="none" fact="0.300000" val="0"/>
              <dgm:constr type="rMarg" for="self" ptType="all" refPtType="all" refType="none" refFor="self" op="none" fact="1.000000" val="2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if>
          <dgm:else name="Name69">
            <dgm:alg type="tx">
              <dgm:param type="parTxLTRAlign" val="r"/>
            </dgm:alg>
            <dgm:shape rot="0.000000" type="lef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none" refFor="self" op="none" fact="1.000000" val="2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else>
        </dgm:choose>
      </dgm:layoutNode>
      <dgm:choose name="Name70">
        <dgm:if name="Name71" axis="ch" ptType="node" func="cnt" arg="none" op="gte" val="1">
          <dgm:layoutNode name="childText3" styleLbl="solidAlignAcc1">
            <dgm:alg type="tx">
              <dgm:param type="txAnchorVert" val="t"/>
              <dgm:param type="parTxLTRAlign" val="l"/>
            </dgm:alg>
            <dgm:shape rot="0.000000" type="rect" r:blip="" blipPhldr="0" lkTxEntry="0" zOrderOff="0" hideGeom="0">
              <dgm:adjLst/>
            </dgm:shape>
            <dgm:presOf axis="des" ptType="node"/>
            <dgm:constrLst>
              <dgm:constr type="lMarg" for="self" ptType="all" refPtType="all" refType="primFontSz" refFor="self" op="none" fact="0.300000" val="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primFontSz" refFor="self" op="none" fact="0.300000" val="0"/>
            </dgm:constrLst>
            <dgm:ruleLst>
              <dgm:rule type="primFontSz" for="self" ptType="all" val="5" fact="NaN" max="NaN"/>
            </dgm:ruleLst>
            <dgm:varLst>
              <dgm:chMax val="0"/>
              <dgm:chPref val="0"/>
              <dgm:bulletEnabled val="1"/>
            </dgm:varLst>
          </dgm:layoutNode>
        </dgm:if>
        <dgm:else name="Name72"/>
      </dgm:choose>
    </dgm:forEach>
    <dgm:forEach name="Name73" axis="ch" ptType="node" st="4" cnt="1">
      <dgm:layoutNode name="parentText4" styleLbl="node1">
        <dgm:presOf axis="self" ptType="node"/>
        <dgm:ruleLst>
          <dgm:rule type="primFontSz" for="self" ptType="all" val="5" fact="NaN" max="NaN"/>
        </dgm:ruleLst>
        <dgm:varLst>
          <dgm:chMax val="0"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rot="0.000000" type="righ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primFontSz" refFor="self" op="none" fact="0.300000" val="0"/>
              <dgm:constr type="rMarg" for="self" ptType="all" refPtType="all" refType="none" refFor="self" op="none" fact="1.000000" val="2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if>
          <dgm:else name="Name76">
            <dgm:alg type="tx">
              <dgm:param type="parTxLTRAlign" val="r"/>
            </dgm:alg>
            <dgm:shape rot="0.000000" type="lef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none" refFor="self" op="none" fact="1.000000" val="2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else>
        </dgm:choose>
      </dgm:layoutNode>
      <dgm:choose name="Name77">
        <dgm:if name="Name78" axis="ch" ptType="node" func="cnt" arg="none" op="gte" val="1">
          <dgm:layoutNode name="childText4" styleLbl="solidAlignAcc1">
            <dgm:alg type="tx">
              <dgm:param type="txAnchorVert" val="t"/>
              <dgm:param type="parTxLTRAlign" val="l"/>
            </dgm:alg>
            <dgm:shape rot="0.000000" type="rect" r:blip="" blipPhldr="0" lkTxEntry="0" zOrderOff="0" hideGeom="0">
              <dgm:adjLst/>
            </dgm:shape>
            <dgm:presOf axis="des" ptType="node"/>
            <dgm:constrLst>
              <dgm:constr type="lMarg" for="self" ptType="all" refPtType="all" refType="primFontSz" refFor="self" op="none" fact="0.300000" val="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primFontSz" refFor="self" op="none" fact="0.300000" val="0"/>
            </dgm:constrLst>
            <dgm:ruleLst>
              <dgm:rule type="primFontSz" for="self" ptType="all" val="5" fact="NaN" max="NaN"/>
            </dgm:ruleLst>
            <dgm:varLst>
              <dgm:chMax val="0"/>
              <dgm:chPref val="0"/>
              <dgm:bulletEnabled val="1"/>
            </dgm:varLst>
          </dgm:layoutNode>
        </dgm:if>
        <dgm:else name="Name79"/>
      </dgm:choose>
    </dgm:forEach>
    <dgm:forEach name="Name80" axis="ch" ptType="node" st="5" cnt="1">
      <dgm:layoutNode name="parentText5" styleLbl="node1">
        <dgm:presOf axis="self" ptType="node"/>
        <dgm:ruleLst>
          <dgm:rule type="primFontSz" for="self" ptType="all" val="5" fact="NaN" max="NaN"/>
        </dgm:ruleLst>
        <dgm:varLst>
          <dgm:chMax val="0"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rot="0.000000" type="righ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primFontSz" refFor="self" op="none" fact="0.300000" val="0"/>
              <dgm:constr type="rMarg" for="self" ptType="all" refPtType="all" refType="none" refFor="self" op="none" fact="1.000000" val="2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if>
          <dgm:else name="Name83">
            <dgm:alg type="tx">
              <dgm:param type="parTxLTRAlign" val="r"/>
            </dgm:alg>
            <dgm:shape rot="0.000000" type="leftArrow" r:blip="" blipPhldr="0" lkTxEntry="0" zOrderOff="0" hideGeom="0">
              <dgm:adjLst>
                <dgm:adj idx="1" val="0.500000"/>
                <dgm:adj idx="2" val="0.500000"/>
              </dgm:adjLst>
            </dgm:shape>
            <dgm:constrLst>
              <dgm:constr type="lMarg" for="self" ptType="all" refPtType="all" refType="none" refFor="self" op="none" fact="1.000000" val="2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h" refFor="self" op="none" fact="0.450000" val="0"/>
            </dgm:constrLst>
          </dgm:else>
        </dgm:choose>
      </dgm:layoutNode>
      <dgm:choose name="Name84">
        <dgm:if name="Name85" axis="ch" ptType="node" func="cnt" arg="none" op="gte" val="1">
          <dgm:layoutNode name="childText5" styleLbl="solidAlignAcc1">
            <dgm:alg type="tx">
              <dgm:param type="txAnchorVert" val="t"/>
              <dgm:param type="parTxLTRAlign" val="l"/>
            </dgm:alg>
            <dgm:shape rot="0.000000" type="rect" r:blip="" blipPhldr="0" lkTxEntry="0" zOrderOff="0" hideGeom="0">
              <dgm:adjLst/>
            </dgm:shape>
            <dgm:presOf axis="des" ptType="node"/>
            <dgm:constrLst>
              <dgm:constr type="lMarg" for="self" ptType="all" refPtType="all" refType="primFontSz" refFor="self" op="none" fact="0.300000" val="0"/>
              <dgm:constr type="rMarg" for="self" ptType="all" refPtType="all" refType="primFontSz" refFor="self" op="none" fact="0.300000" val="0"/>
              <dgm:constr type="tMarg" for="self" ptType="all" refPtType="all" refType="primFontSz" refFor="self" op="none" fact="0.300000" val="0"/>
              <dgm:constr type="bMarg" for="self" ptType="all" refPtType="all" refType="primFontSz" refFor="self" op="none" fact="0.300000" val="0"/>
            </dgm:constrLst>
            <dgm:ruleLst>
              <dgm:rule type="primFontSz" for="self" ptType="all" val="5" fact="NaN" max="NaN"/>
            </dgm:ruleLst>
            <dgm:varLst>
              <dgm:chMax val="0"/>
              <dgm:chPref val="0"/>
              <dgm:bulletEnabled val="1"/>
            </dgm:var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ibTrans2D1">
    <dgm:scene3d>
      <a:camera prst="orthographicFront"/>
      <a:lightRig rig="threePt" dir="t"/>
    </dgm:scene3d>
    <dgm:sp3d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ImgPlac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ibTrans2D1">
    <dgm:scene3d>
      <a:camera prst="orthographicFront"/>
      <a:lightRig rig="threePt" dir="t"/>
    </dgm:scene3d>
    <dgm:sp3d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2D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sibTrans1D1">
    <dgm:scene3d>
      <a:camera prst="orthographicFront"/>
      <a:lightRig rig="threePt" dir="t"/>
    </dgm:scene3d>
    <dgm:sp3d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vennNode1">
    <dgm:scene3d>
      <a:camera prst="orthographicFront"/>
      <a:lightRig rig="threePt" dir="t"/>
    </dgm:scene3d>
    <dgm:sp3d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</dgm:styleDef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189862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6335982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en-US"/>
              <a:t>10/30/2013</a:t>
            </a:fld>
            <a:endParaRPr lang="en-US"/>
          </a:p>
        </p:txBody>
      </p:sp>
      <p:sp>
        <p:nvSpPr>
          <p:cNvPr id="248681629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US"/>
          </a:p>
        </p:txBody>
      </p:sp>
      <p:sp>
        <p:nvSpPr>
          <p:cNvPr id="1601535373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209702409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9721294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9536445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9511057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62875677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932579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4430251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9763486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1FA55E1-1E9F-F91A-B510-76935A378C9F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99968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85385471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1694125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E917C76-3F49-402B-52D9-EC479DCC96A3}" type="slidenum">
              <a:rPr/>
              <a:t/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567221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91014147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382108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1D12147-9390-BFAE-C1E0-102145407EEA}" type="slidenum">
              <a:rPr/>
              <a:t/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2199524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1759646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7054988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4F52465-4362-14CB-033C-5DDBE7226A13}" type="slidenum">
              <a:rPr/>
              <a:t/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8295869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9043796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9150589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F024E5A-B5F2-05B3-C1B3-008D39DEDB8A}" type="slidenum">
              <a:rPr/>
              <a:t/>
            </a:fld>
            <a:endParaRPr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927600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93656086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09886285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CC3F8B-8187-DFC2-1ED0-040F59D32579}" type="slidenum">
              <a:rPr/>
              <a:t/>
            </a:fld>
            <a:endParaRPr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428231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00935165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3521426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9F62108-0E42-81CB-CDEC-3DB6AF30F224}" type="slidenum">
              <a:rPr/>
              <a:t/>
            </a:fld>
            <a:endParaRPr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668277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35075629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0858509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3093AFA-CE38-E843-ACA1-9B370E482CEE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9806254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81492291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0532186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31DAF84-965F-D548-B4D9-A68034F28D73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473673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38966584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77423017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4C2E45E-1C28-014F-ADC8-FE51DE74E20F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500504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238012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02327360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FF313CD-B505-BC0D-B15F-88D998CF327C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568918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7941611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7501862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1A3E942-70BB-F653-12C8-BB6AD8AC21B1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9742617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62897744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2173802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41161CE-B0F6-3F59-3B6E-E7CCED7833F7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118421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42692785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7709611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3BB5D92-7415-095E-CEF0-9160B7F38613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527057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77357800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6871431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8C963AA-14EA-70D2-703C-0C7CF838D946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960971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139548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6507980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EC49C0E-A167-5EDC-FCB1-AE233CB3779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5056620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7300404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75398966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1797780946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822015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2635866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34186764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94707625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198797013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8069324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6270461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729347837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31484635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60030859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7441852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586012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735112620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37412120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42437092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6881276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8216225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3314152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530746849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98255353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7089947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70765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299832420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37974245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375053491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104479997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75607032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0352254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2417049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31203408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28685654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885556185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341430015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285364235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0527210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745398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42736892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309560133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09989914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3130190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1067070524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22588831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7386955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971117974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595698221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833777881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694620133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5402740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49951670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994876129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US"/>
              <a:t>Click icon to add picture</a:t>
            </a:r>
            <a:endParaRPr lang="en-US"/>
          </a:p>
        </p:txBody>
      </p:sp>
      <p:sp>
        <p:nvSpPr>
          <p:cNvPr id="1188263488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82062610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1165448955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3187646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3474483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202192598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13726077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en-US"/>
              <a:t>5/16/2026</a:t>
            </a:fld>
            <a:endParaRPr lang="en-US"/>
          </a:p>
        </p:txBody>
      </p:sp>
      <p:sp>
        <p:nvSpPr>
          <p:cNvPr id="1235062376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07095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en-US"/>
              <a:t>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Colors" Target="../diagrams/colors1.xml" /><Relationship Id="rId6" Type="http://schemas.openxmlformats.org/officeDocument/2006/relationships/diagramLayout" Target="../diagrams/layout1.xml" /><Relationship Id="rId7" Type="http://schemas.openxmlformats.org/officeDocument/2006/relationships/diagramQuickStyle" Target="../diagrams/quickStyle1.xml" /><Relationship Id="rId8" Type="http://schemas.openxmlformats.org/officeDocument/2006/relationships/image" Target="../media/image14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bg1">
            <a:alpha val="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3832556" name="Title 1"/>
          <p:cNvSpPr>
            <a:spLocks noGrp="1"/>
          </p:cNvSpPr>
          <p:nvPr>
            <p:ph type="ctrTitle"/>
          </p:nvPr>
        </p:nvSpPr>
        <p:spPr bwMode="auto">
          <a:xfrm flipH="0" flipV="0">
            <a:off x="-8758" y="2283864"/>
            <a:ext cx="6567896" cy="1145135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5000" lnSpcReduction="1000"/>
          </a:bodyPr>
          <a:lstStyle/>
          <a:p>
            <a:pPr>
              <a:defRPr/>
            </a:pPr>
            <a:r>
              <a:rPr lang="en-US" sz="4800"/>
              <a:t>Business Model Canvas</a:t>
            </a:r>
            <a:endParaRPr sz="4800"/>
          </a:p>
        </p:txBody>
      </p:sp>
      <p:sp>
        <p:nvSpPr>
          <p:cNvPr id="1521597813" name="Subtitle 2"/>
          <p:cNvSpPr>
            <a:spLocks noGrp="1"/>
          </p:cNvSpPr>
          <p:nvPr>
            <p:ph type="subTitle" idx="1"/>
          </p:nvPr>
        </p:nvSpPr>
        <p:spPr bwMode="auto">
          <a:xfrm flipH="0" flipV="0">
            <a:off x="-8758" y="4264436"/>
            <a:ext cx="6567896" cy="908651"/>
          </a:xfrm>
        </p:spPr>
        <p:txBody>
          <a:bodyPr/>
          <a:lstStyle/>
          <a:p>
            <a:pPr>
              <a:defRPr/>
            </a:pPr>
            <a:r>
              <a:rPr lang="en-US"/>
              <a:t>Rapid Business Planning</a:t>
            </a:r>
            <a:endParaRPr lang="en-US"/>
          </a:p>
        </p:txBody>
      </p:sp>
      <p:pic>
        <p:nvPicPr>
          <p:cNvPr id="515745700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86120" y="96344"/>
            <a:ext cx="3679741" cy="1839870"/>
          </a:xfrm>
          <a:prstGeom prst="rect">
            <a:avLst/>
          </a:prstGeom>
        </p:spPr>
      </p:pic>
      <p:sp>
        <p:nvSpPr>
          <p:cNvPr id="1887327393" name=""/>
          <p:cNvSpPr/>
          <p:nvPr/>
        </p:nvSpPr>
        <p:spPr bwMode="auto">
          <a:xfrm flipH="0" flipV="0">
            <a:off x="6559137" y="2188"/>
            <a:ext cx="5627413" cy="6853620"/>
          </a:xfrm>
          <a:prstGeom prst="rect">
            <a:avLst/>
          </a:prstGeom>
          <a:solidFill>
            <a:srgbClr val="4B0082">
              <a:alpha val="9999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5740669" name=""/>
          <p:cNvSpPr txBox="1"/>
          <p:nvPr/>
        </p:nvSpPr>
        <p:spPr bwMode="auto">
          <a:xfrm flipH="0" flipV="0">
            <a:off x="6685072" y="1075850"/>
            <a:ext cx="5375543" cy="30178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3600">
                <a:solidFill>
                  <a:schemeClr val="bg1"/>
                </a:solidFill>
              </a:rPr>
              <a:t>Learn the concepts</a:t>
            </a:r>
            <a:endParaRPr sz="3600">
              <a:solidFill>
                <a:schemeClr val="bg1"/>
              </a:solidFill>
            </a:endParaRPr>
          </a:p>
          <a:p>
            <a:pPr>
              <a:defRPr/>
            </a:pPr>
            <a:r>
              <a:rPr sz="3600">
                <a:solidFill>
                  <a:schemeClr val="bg1"/>
                </a:solidFill>
              </a:rPr>
              <a:t>Plan faster</a:t>
            </a:r>
            <a:endParaRPr sz="3600">
              <a:solidFill>
                <a:schemeClr val="bg1"/>
              </a:solidFill>
            </a:endParaRPr>
          </a:p>
          <a:p>
            <a:pPr>
              <a:defRPr/>
            </a:pPr>
            <a:endParaRPr sz="3600">
              <a:solidFill>
                <a:schemeClr val="bg1"/>
              </a:solidFill>
            </a:endParaRPr>
          </a:p>
          <a:p>
            <a:pPr>
              <a:defRPr/>
            </a:pPr>
            <a:r>
              <a:rPr sz="2400" i="1">
                <a:solidFill>
                  <a:schemeClr val="bg1"/>
                </a:solidFill>
              </a:rPr>
              <a:t>How is your business connected to people and money</a:t>
            </a:r>
            <a:endParaRPr sz="3600">
              <a:solidFill>
                <a:schemeClr val="bg1"/>
              </a:solidFill>
            </a:endParaRPr>
          </a:p>
          <a:p>
            <a:pPr>
              <a:defRPr/>
            </a:pPr>
            <a:endParaRPr sz="3600">
              <a:solidFill>
                <a:schemeClr val="bg1"/>
              </a:solidFill>
            </a:endParaRPr>
          </a:p>
        </p:txBody>
      </p:sp>
      <p:sp>
        <p:nvSpPr>
          <p:cNvPr id="1334294520" name=""/>
          <p:cNvSpPr txBox="1"/>
          <p:nvPr/>
        </p:nvSpPr>
        <p:spPr bwMode="auto">
          <a:xfrm flipH="0" flipV="0">
            <a:off x="229187" y="5429430"/>
            <a:ext cx="6092003" cy="82332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sz="1200" b="1"/>
              <a:t>© 2026 Bootstrap Factory LLC (BuildRunKit)</a:t>
            </a:r>
            <a:r>
              <a:rPr sz="1200"/>
              <a:t>. Except where otherwise noted, this document and the original contents contained within are licensed under the Creative Commons Attribution-ShareAlike 4.0 International License. You can learn about your responsibilities under this license here: https://creativecommons.org/licenses/by-sa/4.0</a:t>
            </a:r>
            <a:endParaRPr sz="1200"/>
          </a:p>
        </p:txBody>
      </p:sp>
      <p:grpSp>
        <p:nvGrpSpPr>
          <p:cNvPr id="364384109" name=""/>
          <p:cNvGrpSpPr/>
          <p:nvPr/>
        </p:nvGrpSpPr>
        <p:grpSpPr bwMode="auto">
          <a:xfrm>
            <a:off x="6742666" y="5082980"/>
            <a:ext cx="5258848" cy="1436352"/>
            <a:chOff x="0" y="0"/>
            <a:chExt cx="5258848" cy="1436352"/>
          </a:xfrm>
        </p:grpSpPr>
        <p:sp>
          <p:nvSpPr>
            <p:cNvPr id="519598308" name=""/>
            <p:cNvSpPr/>
            <p:nvPr/>
          </p:nvSpPr>
          <p:spPr bwMode="auto">
            <a:xfrm flipH="0" flipV="0">
              <a:off x="0" y="7602"/>
              <a:ext cx="5228166" cy="1428748"/>
            </a:xfrm>
            <a:prstGeom prst="rect">
              <a:avLst/>
            </a:prstGeom>
            <a:solidFill>
              <a:schemeClr val="bg2">
                <a:lumMod val="75000"/>
                <a:alpha val="21999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91241968" name=""/>
            <p:cNvSpPr txBox="1"/>
            <p:nvPr/>
          </p:nvSpPr>
          <p:spPr bwMode="auto">
            <a:xfrm flipH="0" flipV="0">
              <a:off x="0" y="0"/>
              <a:ext cx="5258848" cy="1322039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r">
                <a:lnSpc>
                  <a:spcPct val="100000"/>
                </a:lnSpc>
                <a:spcBef>
                  <a:spcPts val="0"/>
                </a:spcBef>
                <a:spcAft>
                  <a:spcPts val="566"/>
                </a:spcAft>
                <a:defRPr/>
              </a:pPr>
              <a:r>
                <a:rPr sz="3600">
                  <a:solidFill>
                    <a:schemeClr val="bg1"/>
                  </a:solidFill>
                </a:rPr>
                <a:t>Instructor</a:t>
              </a:r>
              <a:r>
                <a:rPr sz="3600">
                  <a:solidFill>
                    <a:schemeClr val="bg1"/>
                  </a:solidFill>
                </a:rPr>
                <a:t>: Brent Whistler</a:t>
              </a:r>
              <a:endParaRPr sz="3600">
                <a:solidFill>
                  <a:schemeClr val="bg1"/>
                </a:solidFill>
              </a:endParaRPr>
            </a:p>
            <a:p>
              <a:pPr algn="r">
                <a:defRPr/>
              </a:pPr>
              <a:r>
                <a:rPr sz="2000">
                  <a:solidFill>
                    <a:schemeClr val="bg1"/>
                  </a:solidFill>
                </a:rPr>
                <a:t>Book me: </a:t>
              </a:r>
              <a:r>
                <a:rPr sz="2000">
                  <a:solidFill>
                    <a:schemeClr val="bg1"/>
                  </a:solidFill>
                </a:rPr>
                <a:t>https://bookme.buildrunkit.com</a:t>
              </a:r>
              <a:endParaRPr sz="2000">
                <a:solidFill>
                  <a:schemeClr val="bg1"/>
                </a:solidFill>
              </a:endParaRPr>
            </a:p>
            <a:p>
              <a:pPr algn="r">
                <a:defRPr/>
              </a:pPr>
              <a:r>
                <a:rPr sz="2000">
                  <a:solidFill>
                    <a:schemeClr val="bg1"/>
                  </a:solidFill>
                </a:rPr>
                <a:t>Try BuildRunKit: https://www.buildrunkit.com</a:t>
              </a:r>
              <a:endParaRPr sz="36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845275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Value Proposition</a:t>
            </a:r>
            <a:endParaRPr/>
          </a:p>
        </p:txBody>
      </p:sp>
      <p:sp>
        <p:nvSpPr>
          <p:cNvPr id="19182977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1974901710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unique bundle of products, services, and distinct benefits that creates value for a specific customer segment.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It is the core reason why customers choose your business over a competitor; it explicitly solves their problem or satisfies their need.</a:t>
            </a:r>
            <a:endParaRPr/>
          </a:p>
        </p:txBody>
      </p:sp>
      <p:sp>
        <p:nvSpPr>
          <p:cNvPr id="109368654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667147798" name="Content Placeholder 5"/>
          <p:cNvSpPr>
            <a:spLocks noGrp="1"/>
          </p:cNvSpPr>
          <p:nvPr>
            <p:ph sz="quarter" idx="4"/>
          </p:nvPr>
        </p:nvSpPr>
        <p:spPr bwMode="auto">
          <a:xfrm flipH="0" flipV="0">
            <a:off x="6172200" y="2505072"/>
            <a:ext cx="5497143" cy="368458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0000" lnSpcReduction="6000"/>
          </a:bodyPr>
          <a:lstStyle/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Segment: Rushed Commuters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400050" lvl="1" indent="0">
              <a:buFont typeface="Arial"/>
              <a:buNone/>
              <a:defRPr/>
            </a:pP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Speed &amp; Convenience (Under 60-second ordering, text-ahead pick-up, prime transit location)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Segment: Specialty Coffee Lovers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400050" lvl="1" indent="0">
              <a:buFont typeface="Arial"/>
              <a:buNone/>
              <a:defRPr/>
            </a:pP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Premium Quality (Single-origin beans, expert barista craft, custom milk alternatives)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Segment: Budget-Conscious Locals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400050" lvl="1" indent="0">
              <a:buFont typeface="Arial"/>
              <a:buNone/>
              <a:defRPr/>
            </a:pPr>
            <a:r>
              <a:rPr lang="en-US" sz="2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Affordable Daily Routine (Low price point, high-value sizing, stamp-based loyalty perks)</a:t>
            </a:r>
            <a:endParaRPr/>
          </a:p>
        </p:txBody>
      </p:sp>
      <p:pic>
        <p:nvPicPr>
          <p:cNvPr id="78658311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841525" y="-78051"/>
            <a:ext cx="2513860" cy="2513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611300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Customer Relationships</a:t>
            </a:r>
            <a:endParaRPr/>
          </a:p>
        </p:txBody>
      </p:sp>
      <p:sp>
        <p:nvSpPr>
          <p:cNvPr id="154462918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1729204973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specific type of interaction and ongoing connection a business establishes and maintains with its customer segments.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To define how you will acquire new customers, retain existing ones, and boost sales over time.</a:t>
            </a:r>
            <a:endParaRPr/>
          </a:p>
        </p:txBody>
      </p:sp>
      <p:sp>
        <p:nvSpPr>
          <p:cNvPr id="2006592229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368447709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85000"/>
              </a:lnSpc>
              <a:spcBef>
                <a:spcPts val="1700"/>
              </a:spcBef>
              <a:spcAft>
                <a:spcPts val="0"/>
              </a:spcAft>
              <a:buFont typeface="Arial"/>
              <a:buNone/>
              <a:defRPr/>
            </a:pPr>
            <a:endParaRPr sz="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85000"/>
              </a:lnSpc>
              <a:spcBef>
                <a:spcPts val="1700"/>
              </a:spcBef>
              <a:spcAft>
                <a:spcPts val="0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Personal Assistance (Baristas greeting regulars by </a:t>
            </a: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name</a:t>
            </a: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, remembering custom drink orders)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Automated Loyalty Perks (Digital punch cards or SMS rewards to drive repeat visits)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Community Engagement (Active local social media presence, neighborhood chat groups)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Self-Service / Speed (Fast-pass pickup lanes for quick, transactional transactions)</a:t>
            </a:r>
            <a:endParaRPr/>
          </a:p>
        </p:txBody>
      </p:sp>
      <p:pic>
        <p:nvPicPr>
          <p:cNvPr id="1191149331" name=""/>
          <p:cNvPicPr>
            <a:picLocks noChangeAspect="1"/>
          </p:cNvPicPr>
          <p:nvPr/>
        </p:nvPicPr>
        <p:blipFill>
          <a:blip r:embed="rId3"/>
          <a:srcRect l="0" t="13441" r="0" b="0"/>
          <a:stretch/>
        </p:blipFill>
        <p:spPr bwMode="auto">
          <a:xfrm flipH="0" flipV="0">
            <a:off x="8896203" y="78370"/>
            <a:ext cx="2907158" cy="2516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675433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Customer Segments</a:t>
            </a:r>
            <a:endParaRPr/>
          </a:p>
        </p:txBody>
      </p:sp>
      <p:sp>
        <p:nvSpPr>
          <p:cNvPr id="126837338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709909712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distinct groups of people or organizations an enterprise aims to reach and serve.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A business cannot succeed without customers; grouping them allows you to tailor your product, marketing, and pricing to their specific needs rather than trying to please everyone.</a:t>
            </a:r>
            <a:endParaRPr/>
          </a:p>
        </p:txBody>
      </p:sp>
      <p:sp>
        <p:nvSpPr>
          <p:cNvPr id="1155826881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547958175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/>
          <a:lstStyle/>
          <a:p>
            <a:pPr>
              <a:defRPr/>
            </a:pPr>
            <a:r>
              <a:rPr sz="28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Rushed Commuters</a:t>
            </a:r>
            <a:endParaRPr sz="11000">
              <a:latin typeface="Arial"/>
              <a:cs typeface="Arial"/>
            </a:endParaRPr>
          </a:p>
          <a:p>
            <a:pPr>
              <a:defRPr/>
            </a:pPr>
            <a:r>
              <a:rPr sz="28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Specialty Coffee Lovers</a:t>
            </a:r>
            <a:endParaRPr sz="11000">
              <a:latin typeface="Arial"/>
              <a:cs typeface="Arial"/>
            </a:endParaRPr>
          </a:p>
          <a:p>
            <a:pPr>
              <a:defRPr/>
            </a:pPr>
            <a:r>
              <a:rPr sz="28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Budget-Conscious Locals</a:t>
            </a:r>
            <a:endParaRPr sz="11000">
              <a:latin typeface="Arial"/>
              <a:cs typeface="Arial"/>
            </a:endParaRPr>
          </a:p>
          <a:p>
            <a:pPr>
              <a:defRPr/>
            </a:pPr>
            <a:r>
              <a:rPr sz="28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Remote Workers</a:t>
            </a:r>
            <a:endParaRPr sz="2800" b="1" i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sz="28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Neighborhood Socializers</a:t>
            </a:r>
            <a:endParaRPr/>
          </a:p>
        </p:txBody>
      </p:sp>
      <p:pic>
        <p:nvPicPr>
          <p:cNvPr id="194294931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463109" y="21896"/>
            <a:ext cx="3132234" cy="2434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688844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Channels</a:t>
            </a:r>
            <a:endParaRPr/>
          </a:p>
        </p:txBody>
      </p:sp>
      <p:sp>
        <p:nvSpPr>
          <p:cNvPr id="1566756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1690995302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specific touchpoints through which a company communicates with and reaches its customer segments to deliver its value proposition.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It defines your entire distribution and marketing strategy; it dictates how customers first discover you, buy from you, and receive their product.</a:t>
            </a:r>
            <a:endParaRPr/>
          </a:p>
        </p:txBody>
      </p:sp>
      <p:sp>
        <p:nvSpPr>
          <p:cNvPr id="1172311978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78925617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65000" lnSpcReduction="7000"/>
          </a:bodyPr>
          <a:lstStyle/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Order at Cart (Direct, face-to-face sales point for walk-ups)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Mobile App Purchases (Digital ordering channel for pre-orders and remote sales)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Gift Cards (Pre-paid customer acquisition and word-of-mouth channel)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After-Hours Cart Events (B2B booking channel for private parties, catering, and festivals)</a:t>
            </a:r>
            <a:endParaRPr/>
          </a:p>
        </p:txBody>
      </p:sp>
      <p:pic>
        <p:nvPicPr>
          <p:cNvPr id="159020386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688915" y="200899"/>
            <a:ext cx="2920335" cy="2139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532490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Cost Structure</a:t>
            </a:r>
            <a:endParaRPr/>
          </a:p>
        </p:txBody>
      </p:sp>
      <p:sp>
        <p:nvSpPr>
          <p:cNvPr id="10226694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613975588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All the monetary costs and expenses incurred to operate your entire business model.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To determine whether your business can actually be profitable; it details the financial outlays required to maintain your key activities, resources, and partnerships.</a:t>
            </a:r>
            <a:endParaRPr/>
          </a:p>
        </p:txBody>
      </p:sp>
      <p:sp>
        <p:nvSpPr>
          <p:cNvPr id="212949791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205845493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65000" lnSpcReduction="7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Fixed Costs:</a:t>
            </a:r>
            <a:endParaRPr sz="2800" b="1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Cart storage &amp; commissary kitchen fees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Permits, licensing, and insurance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Equipment leasing (espresso machine)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Variable Costs:</a:t>
            </a:r>
            <a:endParaRPr sz="2800" b="1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Raw ingredients (coffee beans, milk, syrups, pastries)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Consumables (cups, lids, napkins, stirrers)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Barista wages &amp; labor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Transaction processing fees (POS/card reader)</a:t>
            </a:r>
            <a:endParaRPr/>
          </a:p>
        </p:txBody>
      </p:sp>
      <p:pic>
        <p:nvPicPr>
          <p:cNvPr id="190350013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588374" y="95249"/>
            <a:ext cx="2183624" cy="21836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697956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Revenue Streams</a:t>
            </a:r>
            <a:endParaRPr/>
          </a:p>
        </p:txBody>
      </p:sp>
      <p:sp>
        <p:nvSpPr>
          <p:cNvPr id="159459498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1880415633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cash a company generates from each customer segment through various pricing mechanisms.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It represents the financial arteries of your business; it proves that customers are actually willing to pay for your value proposition and shows exactly how the business sustains itself.</a:t>
            </a:r>
            <a:endParaRPr/>
          </a:p>
        </p:txBody>
      </p:sp>
      <p:sp>
        <p:nvSpPr>
          <p:cNvPr id="52611734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347121262" name="Content Placeholder 5"/>
          <p:cNvSpPr>
            <a:spLocks noGrp="1"/>
          </p:cNvSpPr>
          <p:nvPr>
            <p:ph sz="quarter" idx="4"/>
          </p:nvPr>
        </p:nvSpPr>
        <p:spPr bwMode="auto">
          <a:xfrm flipH="0" flipV="0">
            <a:off x="6172200" y="2505072"/>
            <a:ext cx="5499782" cy="387777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65000" lnSpcReduction="7000"/>
          </a:bodyPr>
          <a:lstStyle/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Direct Sales (One-time transaction revenue from coffee, tea, and specialty drinks)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Food Upsells (Margin-boosting sales from pastries, snacks, and retail bean bags)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Event Catering (Flat-fee contract revenue for private parties, weddings, and corporate gigs)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Merchandise Sales (Branded travel mugs, t-shirts, and stickers)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Pre-paid Gift Cards (Upfront cash flow driving future transactional sales)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Coffee Subscriptions / Punch Cards (Recurring or locked-in revenue for frequent daily commuters)</a:t>
            </a:r>
            <a:endParaRPr/>
          </a:p>
        </p:txBody>
      </p:sp>
      <p:pic>
        <p:nvPicPr>
          <p:cNvPr id="13032899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857154" y="317499"/>
            <a:ext cx="2004653" cy="2004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7694043" name="Title 1"/>
          <p:cNvSpPr>
            <a:spLocks noGrp="1"/>
          </p:cNvSpPr>
          <p:nvPr>
            <p:ph type="title"/>
          </p:nvPr>
        </p:nvSpPr>
        <p:spPr bwMode="auto">
          <a:xfrm flipH="0" flipV="0">
            <a:off x="737111" y="146159"/>
            <a:ext cx="10515600" cy="970564"/>
          </a:xfrm>
        </p:spPr>
        <p:txBody>
          <a:bodyPr/>
          <a:lstStyle/>
          <a:p>
            <a:pPr>
              <a:defRPr/>
            </a:pPr>
            <a:r>
              <a:rPr/>
              <a:t>Who Cares? What About My Pitch?!</a:t>
            </a:r>
            <a:endParaRPr/>
          </a:p>
        </p:txBody>
      </p:sp>
      <p:graphicFrame>
        <p:nvGraphicFramePr>
          <p:cNvPr id="335369139" name=""/>
          <p:cNvGraphicFramePr>
            <a:graphicFrameLocks xmlns:a="http://schemas.openxmlformats.org/drawingml/2006/main"/>
          </p:cNvGraphicFramePr>
          <p:nvPr/>
        </p:nvGraphicFramePr>
        <p:xfrm flipH="0" flipV="0">
          <a:off x="274827" y="382839"/>
          <a:ext cx="9163706" cy="6109138"/>
          <a:chOff x="0" y="0"/>
          <a:chExt cx="9163706" cy="6109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6" r:qs="rId7" r:cs="rId5"/>
          </a:graphicData>
        </a:graphic>
      </p:graphicFrame>
      <p:pic>
        <p:nvPicPr>
          <p:cNvPr id="790182937" name="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flipH="0" flipV="0">
            <a:off x="9678275" y="1511368"/>
            <a:ext cx="2158277" cy="1618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rgbClr val="FF7E00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285204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 sz="7200">
                <a:solidFill>
                  <a:srgbClr val="23387E"/>
                </a:solidFill>
              </a:rPr>
              <a:t>If you can’t be bothered to put in this work, should anyone invest?</a:t>
            </a:r>
            <a:endParaRPr sz="7200">
              <a:solidFill>
                <a:srgbClr val="23387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3695306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63498" y="257172"/>
            <a:ext cx="11864999" cy="6163877"/>
          </a:xfrm>
          <a:prstGeom prst="rect">
            <a:avLst/>
          </a:prstGeom>
        </p:spPr>
      </p:pic>
      <p:sp>
        <p:nvSpPr>
          <p:cNvPr id="901785539" name=""/>
          <p:cNvSpPr txBox="1"/>
          <p:nvPr/>
        </p:nvSpPr>
        <p:spPr bwMode="auto">
          <a:xfrm flipH="0" flipV="0">
            <a:off x="362412" y="6251464"/>
            <a:ext cx="11451747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1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Business Model Canvas</a:t>
            </a:r>
            <a:r>
              <a:rPr lang="en-US" sz="1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- </a:t>
            </a:r>
            <a:r>
              <a:rPr lang="en-US" sz="1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Designed by Strategyzer AG (strategyzer.com). This work is licensed under the Creative Commons Attribution-ShareAlike 3.0 Unported License. To view a copy of this license, visit http://creativecommons.org/licenses/by-sa/3.0/</a:t>
            </a:r>
            <a:endParaRPr lang="en-US" sz="10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512990929" name=""/>
          <p:cNvSpPr txBox="1"/>
          <p:nvPr/>
        </p:nvSpPr>
        <p:spPr bwMode="auto">
          <a:xfrm flipH="0" flipV="0">
            <a:off x="297415" y="783165"/>
            <a:ext cx="2035958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rgbClr val="FF385C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1108631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578621" y="594095"/>
            <a:ext cx="11034755" cy="5732563"/>
          </a:xfrm>
          <a:prstGeom prst="rect">
            <a:avLst/>
          </a:prstGeom>
        </p:spPr>
      </p:pic>
      <p:sp>
        <p:nvSpPr>
          <p:cNvPr id="1486251041" name=""/>
          <p:cNvSpPr txBox="1"/>
          <p:nvPr/>
        </p:nvSpPr>
        <p:spPr bwMode="auto">
          <a:xfrm flipH="0" flipV="0">
            <a:off x="4489913" y="175172"/>
            <a:ext cx="3874461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/>
              <a:t>AirBnb Example</a:t>
            </a:r>
            <a:endParaRPr sz="2000" b="1"/>
          </a:p>
        </p:txBody>
      </p:sp>
      <p:sp>
        <p:nvSpPr>
          <p:cNvPr id="2026499940" name=""/>
          <p:cNvSpPr txBox="1"/>
          <p:nvPr/>
        </p:nvSpPr>
        <p:spPr bwMode="auto">
          <a:xfrm flipH="0" flipV="0">
            <a:off x="362412" y="6399631"/>
            <a:ext cx="11451747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1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Business Model Canvas</a:t>
            </a:r>
            <a:r>
              <a:rPr lang="en-US" sz="1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- </a:t>
            </a:r>
            <a:r>
              <a:rPr lang="en-US" sz="10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Designed by Strategyzer AG (strategyzer.com). This work is licensed under the Creative Commons Attribution-ShareAlike 3.0 Unported License. To view a copy of this license, visit http://creativecommons.org/licenses/by-sa/3.0/</a:t>
            </a:r>
            <a:endParaRPr lang="en-US" sz="10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2032282668" name=""/>
          <p:cNvSpPr txBox="1"/>
          <p:nvPr/>
        </p:nvSpPr>
        <p:spPr bwMode="auto">
          <a:xfrm flipH="0" flipV="0">
            <a:off x="686232" y="1128425"/>
            <a:ext cx="2043517" cy="28984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Rental hosts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Superhosts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Experiences hosts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Large landlords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Tourism partners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Communities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Biz travel managers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Commercial partners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Insurances</a:t>
            </a:r>
            <a:endParaRPr sz="10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Investors</a:t>
            </a:r>
            <a:endParaRPr sz="10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Lobbyists</a:t>
            </a:r>
            <a:endParaRPr sz="10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Associates</a:t>
            </a:r>
            <a:endParaRPr sz="10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000"/>
          </a:p>
        </p:txBody>
      </p:sp>
      <p:sp>
        <p:nvSpPr>
          <p:cNvPr id="1272873557" name=""/>
          <p:cNvSpPr txBox="1"/>
          <p:nvPr/>
        </p:nvSpPr>
        <p:spPr bwMode="auto">
          <a:xfrm flipH="0" flipV="0">
            <a:off x="2834560" y="976798"/>
            <a:ext cx="2038477" cy="15294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Minimise risks</a:t>
            </a:r>
            <a:endParaRPr sz="1000"/>
          </a:p>
          <a:p>
            <a:pPr marR="0"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Deliver consistency (guest experience)</a:t>
            </a:r>
            <a:endParaRPr sz="1000"/>
          </a:p>
          <a:p>
            <a:pPr marR="0"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Remove frictions (guest/host)</a:t>
            </a:r>
            <a:endParaRPr sz="1000"/>
          </a:p>
          <a:p>
            <a:pPr marR="0"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Grow network effects</a:t>
            </a:r>
            <a:endParaRPr sz="1000"/>
          </a:p>
          <a:p>
            <a:pPr marR="0"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More guests/hosts</a:t>
            </a:r>
            <a:endParaRPr sz="1000"/>
          </a:p>
          <a:p>
            <a:pPr marR="0"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New offerings</a:t>
            </a:r>
            <a:endParaRPr sz="1000"/>
          </a:p>
          <a:p>
            <a:pPr algn="l">
              <a:lnSpc>
                <a:spcPts val="141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Technology</a:t>
            </a:r>
            <a:endParaRPr sz="1000"/>
          </a:p>
        </p:txBody>
      </p:sp>
      <p:sp>
        <p:nvSpPr>
          <p:cNvPr id="1767974872" name=""/>
          <p:cNvSpPr txBox="1"/>
          <p:nvPr/>
        </p:nvSpPr>
        <p:spPr bwMode="auto">
          <a:xfrm flipH="0" flipV="0">
            <a:off x="5195619" y="1072048"/>
            <a:ext cx="1888952" cy="326552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VP to guests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Choice &amp; variety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Higher value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Authentic stays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Local experiences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VP to hosts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Income generation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Ease of getting started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Good, screened guests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Management tools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Extensive resources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VP to biz travellers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Amenities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Home feeling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VP to all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Risk minimisation</a:t>
            </a:r>
            <a:endParaRPr sz="1100"/>
          </a:p>
          <a:p>
            <a:pPr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Ease of transactions</a:t>
            </a:r>
            <a:endParaRPr sz="1100"/>
          </a:p>
        </p:txBody>
      </p:sp>
      <p:sp>
        <p:nvSpPr>
          <p:cNvPr id="960210111" name=""/>
          <p:cNvSpPr txBox="1"/>
          <p:nvPr/>
        </p:nvSpPr>
        <p:spPr bwMode="auto">
          <a:xfrm flipH="0" flipV="0">
            <a:off x="7136337" y="961378"/>
            <a:ext cx="1390475" cy="137640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To hosts &amp; guests</a:t>
            </a: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Safety/security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Support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Issues managem.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To communities</a:t>
            </a: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Good neighbour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Good citizen</a:t>
            </a:r>
            <a:endParaRPr sz="1000"/>
          </a:p>
        </p:txBody>
      </p:sp>
      <p:sp>
        <p:nvSpPr>
          <p:cNvPr id="1540541387" name=""/>
          <p:cNvSpPr txBox="1"/>
          <p:nvPr/>
        </p:nvSpPr>
        <p:spPr bwMode="auto">
          <a:xfrm flipH="0" flipV="0">
            <a:off x="9502426" y="1143486"/>
            <a:ext cx="1953060" cy="31143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Hosts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Maximisers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Opportunity seekers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Guests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Traditional geo-demo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Higher(er) education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Higher(er) income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30-49 year-old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Leisure (single v family) matching, improving VP, trends, etc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Microsegments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For various purposes, e.g. optimised ranking,</a:t>
            </a:r>
            <a:endParaRPr sz="1100"/>
          </a:p>
        </p:txBody>
      </p:sp>
      <p:sp>
        <p:nvSpPr>
          <p:cNvPr id="1466079288" name=""/>
          <p:cNvSpPr txBox="1"/>
          <p:nvPr/>
        </p:nvSpPr>
        <p:spPr bwMode="auto">
          <a:xfrm flipH="0" flipV="0">
            <a:off x="2838880" y="3016980"/>
            <a:ext cx="1015638" cy="121194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Active hosts</a:t>
            </a:r>
            <a:endParaRPr sz="10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Active guests</a:t>
            </a:r>
            <a:endParaRPr sz="10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Brand</a:t>
            </a:r>
            <a:endParaRPr sz="10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Data assets (listings/user data)</a:t>
            </a:r>
            <a:endParaRPr sz="1000"/>
          </a:p>
        </p:txBody>
      </p:sp>
      <p:sp>
        <p:nvSpPr>
          <p:cNvPr id="1575163461" name=""/>
          <p:cNvSpPr txBox="1"/>
          <p:nvPr/>
        </p:nvSpPr>
        <p:spPr bwMode="auto">
          <a:xfrm flipH="0" flipV="0">
            <a:off x="7136337" y="2852514"/>
            <a:ext cx="1391915" cy="137640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Sales, marketing</a:t>
            </a: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Word-of-mouth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Digital marketing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Media coverage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Discounts, promo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Associates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Referrals</a:t>
            </a:r>
            <a:endParaRPr sz="1000"/>
          </a:p>
        </p:txBody>
      </p:sp>
      <p:sp>
        <p:nvSpPr>
          <p:cNvPr id="899309997" name=""/>
          <p:cNvSpPr txBox="1"/>
          <p:nvPr/>
        </p:nvSpPr>
        <p:spPr bwMode="auto">
          <a:xfrm flipH="0" flipV="0">
            <a:off x="6213798" y="4921735"/>
            <a:ext cx="5183522" cy="121194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Revenue: $8.4b (FY'22)</a:t>
            </a:r>
            <a:endParaRPr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Commissions on transaction value (incl on service fees)</a:t>
            </a:r>
            <a:endParaRPr/>
          </a:p>
          <a:p>
            <a:pPr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Urban/suburban/rural (rural highest)</a:t>
            </a:r>
            <a:endParaRPr sz="1200"/>
          </a:p>
          <a:p>
            <a:pPr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/>
              <a:t>*Guest service fees *host service fees *commission on Airbnb Experiences *FX currency fees *Float *co-branded credit cards etc.. *New Services marketplace</a:t>
            </a:r>
            <a:endParaRPr sz="1200"/>
          </a:p>
        </p:txBody>
      </p:sp>
      <p:sp>
        <p:nvSpPr>
          <p:cNvPr id="66194492" name=""/>
          <p:cNvSpPr txBox="1"/>
          <p:nvPr/>
        </p:nvSpPr>
        <p:spPr bwMode="auto">
          <a:xfrm flipH="0" flipV="0">
            <a:off x="751227" y="4921735"/>
            <a:ext cx="1979961" cy="100937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Insurance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Payment processing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IT infrastructure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General &amp; Admin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G&amp;A staff, legal</a:t>
            </a:r>
            <a:endParaRPr sz="1200"/>
          </a:p>
        </p:txBody>
      </p:sp>
      <p:sp>
        <p:nvSpPr>
          <p:cNvPr id="477189844" name=""/>
          <p:cNvSpPr txBox="1"/>
          <p:nvPr/>
        </p:nvSpPr>
        <p:spPr bwMode="auto">
          <a:xfrm flipH="0" flipV="0">
            <a:off x="1441874" y="2932068"/>
            <a:ext cx="1241489" cy="1338304"/>
          </a:xfrm>
          <a:prstGeom prst="rect">
            <a:avLst/>
          </a:prstGeom>
          <a:solidFill>
            <a:srgbClr val="FF385C"/>
          </a:solidFill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 partners</a:t>
            </a:r>
            <a:r>
              <a:rPr lang="en-US" sz="11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 b="0"/>
          </a:p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Inventory integration</a:t>
            </a:r>
            <a:endParaRPr sz="1100" b="0"/>
          </a:p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Biz travel platforms</a:t>
            </a:r>
            <a:endParaRPr sz="1100" b="0"/>
          </a:p>
          <a:p>
            <a:pPr>
              <a:defRPr/>
            </a:pPr>
            <a:r>
              <a:rPr lang="en-US" sz="11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And many others</a:t>
            </a:r>
            <a:endParaRPr sz="1100" b="0"/>
          </a:p>
        </p:txBody>
      </p:sp>
      <p:sp>
        <p:nvSpPr>
          <p:cNvPr id="515670301" name=""/>
          <p:cNvSpPr txBox="1"/>
          <p:nvPr/>
        </p:nvSpPr>
        <p:spPr bwMode="auto">
          <a:xfrm flipH="0" flipV="0">
            <a:off x="3934255" y="2814985"/>
            <a:ext cx="1016358" cy="129893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Algorithms</a:t>
            </a:r>
            <a:endParaRPr sz="1000"/>
          </a:p>
          <a:p>
            <a:pPr marR="0"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 platform</a:t>
            </a:r>
            <a:endParaRPr sz="1000"/>
          </a:p>
          <a:p>
            <a:pPr marR="0"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Skilled staff</a:t>
            </a:r>
            <a:endParaRPr sz="1000"/>
          </a:p>
          <a:p>
            <a:pPr marR="0"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Playbooks</a:t>
            </a:r>
            <a:endParaRPr sz="1000"/>
          </a:p>
          <a:p>
            <a:pPr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Acquisitions</a:t>
            </a:r>
            <a:endParaRPr sz="1000"/>
          </a:p>
          <a:p>
            <a:pPr>
              <a:defRPr/>
            </a:pPr>
            <a:endParaRPr/>
          </a:p>
        </p:txBody>
      </p:sp>
      <p:sp>
        <p:nvSpPr>
          <p:cNvPr id="952427784" name=""/>
          <p:cNvSpPr txBox="1"/>
          <p:nvPr/>
        </p:nvSpPr>
        <p:spPr bwMode="auto">
          <a:xfrm flipH="0" flipV="0">
            <a:off x="8573718" y="1280825"/>
            <a:ext cx="855324" cy="1066505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To all</a:t>
            </a:r>
            <a:r>
              <a:rPr lang="en-US" sz="11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algn="l">
              <a:lnSpc>
                <a:spcPts val="144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Responsible hosting</a:t>
            </a:r>
            <a:endParaRPr sz="1100"/>
          </a:p>
          <a:p>
            <a:pPr>
              <a:defRPr/>
            </a:pPr>
            <a:endParaRPr sz="1100"/>
          </a:p>
        </p:txBody>
      </p:sp>
      <p:sp>
        <p:nvSpPr>
          <p:cNvPr id="302326249" name=""/>
          <p:cNvSpPr txBox="1"/>
          <p:nvPr/>
        </p:nvSpPr>
        <p:spPr bwMode="auto">
          <a:xfrm flipH="0" flipV="0">
            <a:off x="8246999" y="3601221"/>
            <a:ext cx="1024601" cy="794363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Transactions</a:t>
            </a: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App, website</a:t>
            </a:r>
            <a:endParaRPr sz="1000"/>
          </a:p>
          <a:p>
            <a:pPr algn="l">
              <a:lnSpc>
                <a:spcPts val="144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Host/guest</a:t>
            </a:r>
            <a:endParaRPr sz="1000"/>
          </a:p>
          <a:p>
            <a:pPr>
              <a:defRPr/>
            </a:pPr>
            <a:endParaRPr sz="1000"/>
          </a:p>
        </p:txBody>
      </p:sp>
      <p:sp>
        <p:nvSpPr>
          <p:cNvPr id="1489941011" name=""/>
          <p:cNvSpPr txBox="1"/>
          <p:nvPr/>
        </p:nvSpPr>
        <p:spPr bwMode="auto">
          <a:xfrm flipH="0" flipV="0">
            <a:off x="2838880" y="4659798"/>
            <a:ext cx="2287936" cy="137640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Research &amp; development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Technology platform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New offerings</a:t>
            </a:r>
            <a:endParaRPr sz="12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Sales &amp; marketing</a:t>
            </a:r>
            <a:endParaRPr sz="1200"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Customer acquisition, discounts, promos, referrals, associates, etc</a:t>
            </a:r>
            <a:endParaRPr sz="12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rgbClr val="23387E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7875773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62512" y="358837"/>
            <a:ext cx="11666974" cy="5936419"/>
          </a:xfrm>
          <a:prstGeom prst="rect">
            <a:avLst/>
          </a:prstGeom>
        </p:spPr>
      </p:pic>
      <p:sp>
        <p:nvSpPr>
          <p:cNvPr id="934539954" name=""/>
          <p:cNvSpPr txBox="1"/>
          <p:nvPr/>
        </p:nvSpPr>
        <p:spPr bwMode="auto">
          <a:xfrm flipH="0" flipV="0">
            <a:off x="362412" y="6251464"/>
            <a:ext cx="11451746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1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The Business Model Canvas</a:t>
            </a:r>
            <a:r>
              <a:rPr lang="en-US" sz="1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 - </a:t>
            </a:r>
            <a:r>
              <a:rPr lang="en-US" sz="1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Designed by Strategyzer AG (strategyzer.com). This work is licensed under the Creative Commons Attribution-ShareAlike 3.0 Unported License. To view a copy of this license, visit http://creativecommons.org/licenses/by-sa/3.0/</a:t>
            </a:r>
            <a:endParaRPr sz="1000" b="0" i="0" u="none" strike="noStrike" cap="none" spc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79216997" name=""/>
          <p:cNvSpPr txBox="1"/>
          <p:nvPr/>
        </p:nvSpPr>
        <p:spPr bwMode="auto">
          <a:xfrm flipH="0" flipV="0">
            <a:off x="4370850" y="-23127"/>
            <a:ext cx="3884900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>
                <a:solidFill>
                  <a:schemeClr val="bg1"/>
                </a:solidFill>
              </a:rPr>
              <a:t>Booking.com Example</a:t>
            </a:r>
            <a:endParaRPr sz="2000" b="1">
              <a:solidFill>
                <a:schemeClr val="bg1"/>
              </a:solidFill>
            </a:endParaRPr>
          </a:p>
        </p:txBody>
      </p:sp>
      <p:sp>
        <p:nvSpPr>
          <p:cNvPr id="439676093" name=""/>
          <p:cNvSpPr txBox="1"/>
          <p:nvPr/>
        </p:nvSpPr>
        <p:spPr bwMode="auto">
          <a:xfrm flipH="0" flipV="0">
            <a:off x="420711" y="935564"/>
            <a:ext cx="2036677" cy="302308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Hotel/property owners</a:t>
            </a:r>
            <a:endParaRPr/>
          </a:p>
          <a:p>
            <a:pPr marR="0">
              <a:lnSpc>
                <a:spcPct val="170000"/>
              </a:lnSpc>
              <a:spcBef>
                <a:spcPts val="749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Major hotel chains</a:t>
            </a:r>
            <a:endParaRPr/>
          </a:p>
          <a:p>
            <a:pPr marR="0">
              <a:lnSpc>
                <a:spcPct val="170000"/>
              </a:lnSpc>
              <a:spcBef>
                <a:spcPts val="749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Affiliates</a:t>
            </a:r>
            <a:endParaRPr/>
          </a:p>
          <a:p>
            <a:pPr marR="0">
              <a:lnSpc>
                <a:spcPct val="170000"/>
              </a:lnSpc>
              <a:spcBef>
                <a:spcPts val="749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Travel agents</a:t>
            </a:r>
            <a:endParaRPr/>
          </a:p>
          <a:p>
            <a:pPr marR="0">
              <a:lnSpc>
                <a:spcPct val="170000"/>
              </a:lnSpc>
              <a:spcBef>
                <a:spcPts val="749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Corporate travel managers</a:t>
            </a:r>
            <a:endParaRPr/>
          </a:p>
          <a:p>
            <a:pPr marR="0">
              <a:lnSpc>
                <a:spcPct val="170000"/>
              </a:lnSpc>
              <a:spcBef>
                <a:spcPts val="749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Technology partners</a:t>
            </a:r>
            <a:endParaRPr/>
          </a:p>
          <a:p>
            <a:pPr marR="0">
              <a:lnSpc>
                <a:spcPct val="170000"/>
              </a:lnSpc>
              <a:spcBef>
                <a:spcPts val="749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Meta search engines</a:t>
            </a:r>
            <a:endParaRPr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Lobbyists</a:t>
            </a:r>
            <a:endParaRPr sz="1200"/>
          </a:p>
        </p:txBody>
      </p:sp>
      <p:sp>
        <p:nvSpPr>
          <p:cNvPr id="90861754" name=""/>
          <p:cNvSpPr txBox="1"/>
          <p:nvPr/>
        </p:nvSpPr>
        <p:spPr bwMode="auto">
          <a:xfrm flipH="0" flipV="0">
            <a:off x="2668610" y="873651"/>
            <a:ext cx="2038476" cy="137640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Manage network effects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Customer experience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Customer support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Grow the platform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Observe external factors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Enhance technology</a:t>
            </a:r>
            <a:endParaRPr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Guide customer journey</a:t>
            </a:r>
            <a:endParaRPr sz="1200"/>
          </a:p>
        </p:txBody>
      </p:sp>
      <p:sp>
        <p:nvSpPr>
          <p:cNvPr id="914946574" name=""/>
          <p:cNvSpPr txBox="1"/>
          <p:nvPr/>
        </p:nvSpPr>
        <p:spPr bwMode="auto">
          <a:xfrm flipH="0" flipV="0">
            <a:off x="5070127" y="873651"/>
            <a:ext cx="2045676" cy="31143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For travellers</a:t>
            </a: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Cheapest prices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Amount of choice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Reduction of risk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Customer service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Useful app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Useful travel content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For hotels</a:t>
            </a: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Incremental revenue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Ability to react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Global reach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Risk reduction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Additional web traffic</a:t>
            </a:r>
            <a:endParaRPr sz="12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Market intelligence</a:t>
            </a:r>
            <a:endParaRPr sz="1200"/>
          </a:p>
        </p:txBody>
      </p:sp>
      <p:sp>
        <p:nvSpPr>
          <p:cNvPr id="118476470" name=""/>
          <p:cNvSpPr txBox="1"/>
          <p:nvPr/>
        </p:nvSpPr>
        <p:spPr bwMode="auto">
          <a:xfrm flipH="0" flipV="0">
            <a:off x="7332315" y="827751"/>
            <a:ext cx="2040276" cy="147419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Hotels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Commissions</a:t>
            </a:r>
            <a:endParaRPr sz="1100"/>
          </a:p>
          <a:p>
            <a:pPr marR="0"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Ease of joining</a:t>
            </a:r>
            <a:endParaRPr sz="1100"/>
          </a:p>
          <a:p>
            <a:pPr marR="0"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No booking, no pay</a:t>
            </a:r>
            <a:endParaRPr sz="1100"/>
          </a:p>
          <a:p>
            <a:pPr marR="0"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Travellers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Customer service</a:t>
            </a:r>
            <a:endParaRPr sz="1100"/>
          </a:p>
          <a:p>
            <a:pPr algn="l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Accuracy</a:t>
            </a:r>
            <a:endParaRPr sz="1100"/>
          </a:p>
        </p:txBody>
      </p:sp>
      <p:sp>
        <p:nvSpPr>
          <p:cNvPr id="1188812788" name=""/>
          <p:cNvSpPr txBox="1"/>
          <p:nvPr/>
        </p:nvSpPr>
        <p:spPr bwMode="auto">
          <a:xfrm flipH="0" flipV="0">
            <a:off x="9692906" y="873651"/>
            <a:ext cx="2129533" cy="2682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Supply Side (Partners)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Independent Hotels &amp; B&amp;Bs</a:t>
            </a: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Major Hotel Chains</a:t>
            </a: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Alternative Accommodation Hosts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Demand Side (Travellers)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Corporate &amp; Business Travellers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Budget-Conscious Leisure Travellers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"Genius" Program Loyalists</a:t>
            </a:r>
            <a:endParaRPr sz="1100" b="0">
              <a:latin typeface="Arial"/>
              <a:cs typeface="Arial"/>
            </a:endParaRPr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Package Travel Booking Users</a:t>
            </a:r>
            <a:endParaRPr sz="1100" b="0">
              <a:latin typeface="Arial"/>
              <a:cs typeface="Arial"/>
            </a:endParaRPr>
          </a:p>
        </p:txBody>
      </p:sp>
      <p:sp>
        <p:nvSpPr>
          <p:cNvPr id="659940484" name=""/>
          <p:cNvSpPr txBox="1"/>
          <p:nvPr/>
        </p:nvSpPr>
        <p:spPr bwMode="auto">
          <a:xfrm flipH="0" flipV="0">
            <a:off x="7267312" y="2719119"/>
            <a:ext cx="2231107" cy="8258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Website (mobile, desktop)</a:t>
            </a:r>
            <a:r>
              <a:rPr sz="1100"/>
              <a:t> 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App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Partner channels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Ad channels, Search</a:t>
            </a:r>
            <a:endParaRPr sz="1100"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Communications channels</a:t>
            </a:r>
            <a:endParaRPr sz="1100"/>
          </a:p>
        </p:txBody>
      </p:sp>
      <p:sp>
        <p:nvSpPr>
          <p:cNvPr id="1896114739" name=""/>
          <p:cNvSpPr txBox="1"/>
          <p:nvPr/>
        </p:nvSpPr>
        <p:spPr bwMode="auto">
          <a:xfrm flipH="0" flipV="0">
            <a:off x="2668610" y="2838182"/>
            <a:ext cx="2038836" cy="137640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Number of hotels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Number of locations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Great content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User data/algorithms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User experience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Global network</a:t>
            </a:r>
            <a:endParaRPr sz="1100"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Skilled staff</a:t>
            </a:r>
            <a:endParaRPr sz="1100"/>
          </a:p>
        </p:txBody>
      </p:sp>
      <p:sp>
        <p:nvSpPr>
          <p:cNvPr id="1652171566" name=""/>
          <p:cNvSpPr txBox="1"/>
          <p:nvPr/>
        </p:nvSpPr>
        <p:spPr bwMode="auto">
          <a:xfrm flipH="0" flipV="0">
            <a:off x="2075680" y="4457432"/>
            <a:ext cx="3503423" cy="16030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FY22</a:t>
            </a:r>
            <a:endParaRPr sz="1100"/>
          </a:p>
          <a:p>
            <a:pPr marL="0" marR="0" indent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Marketing: $6b (33%)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Sales: $2b (11%)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Personnel: $2.5b (15%)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G&amp;A: $0.9b (0.5%)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IT: $0.5b (3%)</a:t>
            </a:r>
            <a:endParaRPr sz="11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D&amp;A: $0.4b (3%</a:t>
            </a:r>
            <a:r>
              <a:rPr sz="1100"/>
              <a:t>)</a:t>
            </a:r>
            <a:endParaRPr sz="1100"/>
          </a:p>
        </p:txBody>
      </p:sp>
      <p:sp>
        <p:nvSpPr>
          <p:cNvPr id="770001168" name=""/>
          <p:cNvSpPr txBox="1"/>
          <p:nvPr/>
        </p:nvSpPr>
        <p:spPr bwMode="auto">
          <a:xfrm flipH="0" flipV="0">
            <a:off x="6313300" y="4959876"/>
            <a:ext cx="5310524" cy="9553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Total revenue: $17b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Agency business model: 9</a:t>
            </a:r>
            <a:r>
              <a:rPr sz="1200" i="1">
                <a:solidFill>
                  <a:srgbClr val="0D0D0D"/>
                </a:solidFill>
                <a:latin typeface="Arial"/>
                <a:ea typeface="Arial"/>
                <a:cs typeface="Arial"/>
              </a:rPr>
              <a:t>b</a:t>
            </a: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/17b = 53%</a:t>
            </a:r>
            <a:r>
              <a:rPr sz="1200"/>
              <a:t> (cus pays merchant directly)</a:t>
            </a:r>
            <a:endParaRPr sz="12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Merchant business model: 7.2</a:t>
            </a:r>
            <a:r>
              <a:rPr sz="1200" i="1">
                <a:solidFill>
                  <a:srgbClr val="0D0D0D"/>
                </a:solidFill>
                <a:latin typeface="Arial"/>
                <a:ea typeface="Arial"/>
                <a:cs typeface="Arial"/>
              </a:rPr>
              <a:t>b</a:t>
            </a: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/7b = 42%</a:t>
            </a:r>
            <a:r>
              <a:rPr sz="1200"/>
              <a:t> (cus pays booking as merchant)</a:t>
            </a:r>
            <a:endParaRPr sz="12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Advertising and other revenues: 0.9</a:t>
            </a:r>
            <a:r>
              <a:rPr sz="1200" i="1">
                <a:solidFill>
                  <a:srgbClr val="0D0D0D"/>
                </a:solidFill>
                <a:latin typeface="Arial"/>
                <a:ea typeface="Arial"/>
                <a:cs typeface="Arial"/>
              </a:rPr>
              <a:t>b</a:t>
            </a: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/17b = 6.6%</a:t>
            </a:r>
            <a:endParaRPr sz="1200"/>
          </a:p>
        </p:txBody>
      </p:sp>
      <p:sp>
        <p:nvSpPr>
          <p:cNvPr id="1992832086" name=""/>
          <p:cNvSpPr txBox="1"/>
          <p:nvPr/>
        </p:nvSpPr>
        <p:spPr bwMode="auto">
          <a:xfrm flipH="0" flipV="0">
            <a:off x="8382866" y="4474069"/>
            <a:ext cx="729260" cy="30721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FY22</a:t>
            </a:r>
            <a:endParaRPr sz="11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tx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0662240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54797" y="315045"/>
            <a:ext cx="11666973" cy="5936418"/>
          </a:xfrm>
          <a:prstGeom prst="rect">
            <a:avLst/>
          </a:prstGeom>
        </p:spPr>
      </p:pic>
      <p:sp>
        <p:nvSpPr>
          <p:cNvPr id="1475650519" name=""/>
          <p:cNvSpPr txBox="1"/>
          <p:nvPr/>
        </p:nvSpPr>
        <p:spPr bwMode="auto">
          <a:xfrm flipH="0" flipV="0">
            <a:off x="362412" y="6251463"/>
            <a:ext cx="11451745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1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The Business Model Canvas</a:t>
            </a:r>
            <a:r>
              <a:rPr lang="en-US" sz="1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 - </a:t>
            </a:r>
            <a:r>
              <a:rPr lang="en-US" sz="1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Designed by Strategyzer AG (strategyzer.com). This work is licensed under the Creative Commons Attribution-ShareAlike 3.0 Unported License. To view a copy of this license, visit http://creativecommons.org/licenses/by-sa/3.0/</a:t>
            </a:r>
            <a:endParaRPr sz="1000" b="0" i="0" u="none" strike="noStrike" cap="none" spc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88567815" name=""/>
          <p:cNvSpPr txBox="1"/>
          <p:nvPr/>
        </p:nvSpPr>
        <p:spPr bwMode="auto">
          <a:xfrm flipH="0" flipV="0">
            <a:off x="4489912" y="-37763"/>
            <a:ext cx="3879500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>
                <a:solidFill>
                  <a:schemeClr val="bg1"/>
                </a:solidFill>
              </a:rPr>
              <a:t>Uber Example</a:t>
            </a:r>
            <a:endParaRPr sz="2000" b="1">
              <a:solidFill>
                <a:schemeClr val="bg1"/>
              </a:solidFill>
            </a:endParaRPr>
          </a:p>
        </p:txBody>
      </p:sp>
      <p:sp>
        <p:nvSpPr>
          <p:cNvPr id="408955244" name=""/>
          <p:cNvSpPr txBox="1"/>
          <p:nvPr/>
        </p:nvSpPr>
        <p:spPr bwMode="auto">
          <a:xfrm flipH="0" flipV="0">
            <a:off x="420710" y="935563"/>
            <a:ext cx="2040636" cy="2682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Drivers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Restaurants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National chains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 partners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Cities / communities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Commercial partners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R&amp;D partners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Investors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Lobbyists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Insurance</a:t>
            </a:r>
            <a:endParaRPr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Other, e.g. car hire, rewards cards</a:t>
            </a:r>
            <a:endParaRPr/>
          </a:p>
        </p:txBody>
      </p:sp>
      <p:sp>
        <p:nvSpPr>
          <p:cNvPr id="354303544" name=""/>
          <p:cNvSpPr txBox="1"/>
          <p:nvPr/>
        </p:nvSpPr>
        <p:spPr bwMode="auto">
          <a:xfrm flipH="0" flipV="0">
            <a:off x="2723351" y="692812"/>
            <a:ext cx="2039196" cy="16030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Remove frictions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Improve customer experience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Reduce risks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Increase technical lead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Stimulate participation</a:t>
            </a:r>
            <a:endParaRPr sz="1100"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Scale existing cities</a:t>
            </a:r>
            <a:endParaRPr sz="1100"/>
          </a:p>
          <a:p>
            <a:pPr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Expand &amp; grow</a:t>
            </a:r>
            <a:endParaRPr sz="1100"/>
          </a:p>
        </p:txBody>
      </p:sp>
      <p:sp>
        <p:nvSpPr>
          <p:cNvPr id="1048971816" name=""/>
          <p:cNvSpPr txBox="1"/>
          <p:nvPr/>
        </p:nvSpPr>
        <p:spPr bwMode="auto">
          <a:xfrm flipH="0" flipV="0">
            <a:off x="5070127" y="754588"/>
            <a:ext cx="2039196" cy="339506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Riders</a:t>
            </a: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 ride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On-demand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ETA prior to ordering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Lower(er) prices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Convenience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Safety (improving)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Drivers</a:t>
            </a: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Income generation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Work hours: flexible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No boss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App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Safety/support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Eats VP to consumers</a:t>
            </a: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Choice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Discovery</a:t>
            </a:r>
            <a:endParaRPr sz="10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Convenience</a:t>
            </a:r>
            <a:endParaRPr sz="1000"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Order tracking</a:t>
            </a:r>
            <a:endParaRPr sz="1000"/>
          </a:p>
        </p:txBody>
      </p:sp>
      <p:sp>
        <p:nvSpPr>
          <p:cNvPr id="1467402780" name=""/>
          <p:cNvSpPr txBox="1"/>
          <p:nvPr/>
        </p:nvSpPr>
        <p:spPr bwMode="auto">
          <a:xfrm flipH="0" flipV="0">
            <a:off x="7330154" y="735993"/>
            <a:ext cx="2039196" cy="15599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Riders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Safety, security, privacy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Pricing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Drivers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Opportunity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Fairness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Cities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"Good citizen"</a:t>
            </a:r>
            <a:endParaRPr sz="1100"/>
          </a:p>
        </p:txBody>
      </p:sp>
      <p:sp>
        <p:nvSpPr>
          <p:cNvPr id="29366148" name=""/>
          <p:cNvSpPr txBox="1"/>
          <p:nvPr/>
        </p:nvSpPr>
        <p:spPr bwMode="auto">
          <a:xfrm flipH="0" flipV="0">
            <a:off x="9777842" y="873650"/>
            <a:ext cx="2039916" cy="284452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Riders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Younger, urban, medium-high income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Millennials: long-term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Microsegments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>
              <a:solidFill>
                <a:srgbClr val="0D0D0D"/>
              </a:solidFill>
              <a:latin typeface="Arial"/>
              <a:ea typeface="Arial"/>
              <a:cs typeface="Arial"/>
            </a:endParaRPr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Purpose of rides, by routes, movement data</a:t>
            </a: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100"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Drivers</a:t>
            </a: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 sz="1100">
              <a:solidFill>
                <a:srgbClr val="0D0D0D"/>
              </a:solidFill>
              <a:latin typeface="Arial"/>
              <a:ea typeface="Arial"/>
              <a:cs typeface="Arial"/>
            </a:endParaRPr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Part-time, male, multi-homing (Lyft), college+</a:t>
            </a:r>
            <a:endParaRPr sz="1100"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By intention: In-betweener, on-the-sider, permanent full-time</a:t>
            </a:r>
            <a:endParaRPr sz="1100"/>
          </a:p>
        </p:txBody>
      </p:sp>
      <p:sp>
        <p:nvSpPr>
          <p:cNvPr id="264004656" name=""/>
          <p:cNvSpPr txBox="1"/>
          <p:nvPr/>
        </p:nvSpPr>
        <p:spPr bwMode="auto">
          <a:xfrm flipH="0" flipV="0">
            <a:off x="7332313" y="2778650"/>
            <a:ext cx="2038836" cy="137640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Word-of-mouth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Media coverage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Marketing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Discounts, promo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Social media, virality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Partnerships</a:t>
            </a:r>
            <a:endParaRPr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Restaurant pages</a:t>
            </a:r>
            <a:endParaRPr sz="1200"/>
          </a:p>
        </p:txBody>
      </p:sp>
      <p:sp>
        <p:nvSpPr>
          <p:cNvPr id="1388783385" name=""/>
          <p:cNvSpPr txBox="1"/>
          <p:nvPr/>
        </p:nvSpPr>
        <p:spPr bwMode="auto">
          <a:xfrm flipH="0" flipV="0">
            <a:off x="2668610" y="2778650"/>
            <a:ext cx="1512781" cy="139862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Network effects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Active riders / drivers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Data assets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Technology assets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Staff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Local teams</a:t>
            </a:r>
            <a:endParaRPr sz="1100"/>
          </a:p>
          <a:p>
            <a:pPr marR="0" algn="l">
              <a:lnSpc>
                <a:spcPts val="146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100">
                <a:solidFill>
                  <a:srgbClr val="0D0D0D"/>
                </a:solidFill>
                <a:latin typeface="Arial"/>
                <a:ea typeface="Arial"/>
                <a:cs typeface="Arial"/>
              </a:rPr>
              <a:t>Brand</a:t>
            </a:r>
            <a:endParaRPr sz="1100"/>
          </a:p>
        </p:txBody>
      </p:sp>
      <p:sp>
        <p:nvSpPr>
          <p:cNvPr id="219320349" name=""/>
          <p:cNvSpPr txBox="1"/>
          <p:nvPr/>
        </p:nvSpPr>
        <p:spPr bwMode="auto">
          <a:xfrm flipH="0" flipV="0">
            <a:off x="458350" y="4731276"/>
            <a:ext cx="1965717" cy="1387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Insurance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Payment processing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IT infrastructure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General &amp; Admin</a:t>
            </a:r>
            <a:endParaRPr/>
          </a:p>
          <a:p>
            <a:pPr marR="0" algn="l">
              <a:lnSpc>
                <a:spcPts val="1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G&amp;A staff, legal, professional services</a:t>
            </a:r>
            <a:endParaRPr/>
          </a:p>
        </p:txBody>
      </p:sp>
      <p:sp>
        <p:nvSpPr>
          <p:cNvPr id="1994751750" name=""/>
          <p:cNvSpPr txBox="1"/>
          <p:nvPr/>
        </p:nvSpPr>
        <p:spPr bwMode="auto">
          <a:xfrm flipH="0" flipV="0">
            <a:off x="7695276" y="4612212"/>
            <a:ext cx="3452711" cy="134910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97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Mobility (~28% commission)</a:t>
            </a:r>
            <a:endParaRPr sz="1200"/>
          </a:p>
          <a:p>
            <a:pPr marR="0" algn="l">
              <a:lnSpc>
                <a:spcPts val="197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Eats (~20% commission)</a:t>
            </a:r>
            <a:endParaRPr sz="1200"/>
          </a:p>
          <a:p>
            <a:pPr marR="0" algn="l">
              <a:lnSpc>
                <a:spcPts val="197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Freight</a:t>
            </a:r>
            <a:endParaRPr sz="1200"/>
          </a:p>
          <a:p>
            <a:pPr marR="0" algn="l">
              <a:lnSpc>
                <a:spcPts val="197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All other</a:t>
            </a:r>
            <a:endParaRPr sz="1200"/>
          </a:p>
          <a:p>
            <a:pPr marR="0" algn="l">
              <a:lnSpc>
                <a:spcPts val="197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Increasing: Advertising</a:t>
            </a:r>
            <a:endParaRPr sz="1200"/>
          </a:p>
        </p:txBody>
      </p:sp>
      <p:sp>
        <p:nvSpPr>
          <p:cNvPr id="935539894" name=""/>
          <p:cNvSpPr txBox="1"/>
          <p:nvPr/>
        </p:nvSpPr>
        <p:spPr bwMode="auto">
          <a:xfrm flipH="0" flipV="0">
            <a:off x="3827211" y="3712354"/>
            <a:ext cx="1242916" cy="46492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Digital assets</a:t>
            </a:r>
            <a:endParaRPr sz="1000"/>
          </a:p>
          <a:p>
            <a:pPr algn="l">
              <a:lnSpc>
                <a:spcPts val="1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000">
                <a:solidFill>
                  <a:srgbClr val="0D0D0D"/>
                </a:solidFill>
                <a:latin typeface="Arial"/>
                <a:ea typeface="Arial"/>
                <a:cs typeface="Arial"/>
              </a:rPr>
              <a:t>Playbooks</a:t>
            </a:r>
            <a:endParaRPr sz="1000"/>
          </a:p>
        </p:txBody>
      </p:sp>
      <p:sp>
        <p:nvSpPr>
          <p:cNvPr id="800029371" name=""/>
          <p:cNvSpPr txBox="1"/>
          <p:nvPr/>
        </p:nvSpPr>
        <p:spPr bwMode="auto">
          <a:xfrm flipH="0" flipV="0">
            <a:off x="2056349" y="4328768"/>
            <a:ext cx="2041339" cy="160221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200"/>
          </a:p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Research &amp; development</a:t>
            </a:r>
            <a:endParaRPr sz="1200"/>
          </a:p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Technology platform</a:t>
            </a:r>
            <a:endParaRPr sz="1200"/>
          </a:p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Sales &amp; marketing</a:t>
            </a:r>
            <a:endParaRPr sz="1200"/>
          </a:p>
          <a:p>
            <a:pPr marR="0"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Customer acquisition, discounts, promos, etc</a:t>
            </a:r>
            <a:endParaRPr sz="1200"/>
          </a:p>
          <a:p>
            <a:pPr algn="l">
              <a:lnSpc>
                <a:spcPts val="16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0" i="0" u="none" strike="noStrike" cap="none" spc="0">
                <a:solidFill>
                  <a:srgbClr val="0D0D0D"/>
                </a:solidFill>
                <a:latin typeface="Arial"/>
                <a:ea typeface="Arial"/>
                <a:cs typeface="Arial"/>
              </a:rPr>
              <a:t>Driver referrals</a:t>
            </a:r>
            <a:endParaRPr sz="1200"/>
          </a:p>
        </p:txBody>
      </p:sp>
      <p:sp>
        <p:nvSpPr>
          <p:cNvPr id="835779451" name=""/>
          <p:cNvSpPr txBox="1"/>
          <p:nvPr/>
        </p:nvSpPr>
        <p:spPr bwMode="auto">
          <a:xfrm flipH="0" flipV="0">
            <a:off x="4097688" y="4612212"/>
            <a:ext cx="2039196" cy="119288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b="1">
                <a:solidFill>
                  <a:srgbClr val="0D0D0D"/>
                </a:solidFill>
                <a:latin typeface="Arial"/>
                <a:ea typeface="Arial"/>
                <a:cs typeface="Arial"/>
              </a:rPr>
              <a:t>Driver cost base</a:t>
            </a: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: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Depreciation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Fuel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Financing costs</a:t>
            </a:r>
            <a:endParaRPr/>
          </a:p>
          <a:p>
            <a:pPr marR="0"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Licenses (if applicable)</a:t>
            </a:r>
            <a:endParaRPr/>
          </a:p>
          <a:p>
            <a:pPr algn="l">
              <a:lnSpc>
                <a:spcPts val="144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>
                <a:solidFill>
                  <a:srgbClr val="0D0D0D"/>
                </a:solidFill>
                <a:latin typeface="Arial"/>
                <a:ea typeface="Arial"/>
                <a:cs typeface="Arial"/>
              </a:rPr>
              <a:t>Maintenance, service</a:t>
            </a:r>
            <a:endParaRPr sz="12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023332" name="Title 1"/>
          <p:cNvSpPr>
            <a:spLocks noGrp="1"/>
          </p:cNvSpPr>
          <p:nvPr>
            <p:ph type="title"/>
          </p:nvPr>
        </p:nvSpPr>
        <p:spPr bwMode="auto">
          <a:xfrm>
            <a:off x="839787" y="365124"/>
            <a:ext cx="10515600" cy="1325562"/>
          </a:xfrm>
        </p:spPr>
        <p:txBody>
          <a:bodyPr/>
          <a:lstStyle/>
          <a:p>
            <a:pPr>
              <a:defRPr/>
            </a:pPr>
            <a:r>
              <a:rPr/>
              <a:t>Remember Busy Buzz Café?</a:t>
            </a:r>
            <a:endParaRPr/>
          </a:p>
        </p:txBody>
      </p:sp>
      <p:sp>
        <p:nvSpPr>
          <p:cNvPr id="11779876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/>
              <a:t>Let’s go through it for Busy Buzz</a:t>
            </a:r>
            <a:endParaRPr/>
          </a:p>
        </p:txBody>
      </p:sp>
      <p:pic>
        <p:nvPicPr>
          <p:cNvPr id="682882987" name=""/>
          <p:cNvPicPr>
            <a:picLocks noChangeAspect="1"/>
          </p:cNvPicPr>
          <p:nvPr>
            <p:ph sz="half" idx="2"/>
          </p:nvPr>
        </p:nvPicPr>
        <p:blipFill>
          <a:blip r:embed="rId3"/>
          <a:stretch/>
        </p:blipFill>
        <p:spPr bwMode="auto">
          <a:xfrm rot="0">
            <a:off x="1576387" y="2505073"/>
            <a:ext cx="3684587" cy="3684587"/>
          </a:xfrm>
          <a:prstGeom prst="rect">
            <a:avLst/>
          </a:prstGeom>
        </p:spPr>
      </p:pic>
      <p:sp>
        <p:nvSpPr>
          <p:cNvPr id="1899782159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/>
              <a:t>What about your business?</a:t>
            </a:r>
            <a:endParaRPr/>
          </a:p>
        </p:txBody>
      </p:sp>
      <p:pic>
        <p:nvPicPr>
          <p:cNvPr id="220399513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6172200" y="3076465"/>
            <a:ext cx="5010634" cy="22881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764719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Key partnerships</a:t>
            </a:r>
            <a:endParaRPr/>
          </a:p>
        </p:txBody>
      </p:sp>
      <p:sp>
        <p:nvSpPr>
          <p:cNvPr id="20758035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/>
              <a:t>What / Why</a:t>
            </a:r>
            <a:endParaRPr/>
          </a:p>
        </p:txBody>
      </p:sp>
      <p:sp>
        <p:nvSpPr>
          <p:cNvPr id="903528145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External companies, suppliers, or organizations you need to make your business model work.</a:t>
            </a:r>
            <a:endParaRPr/>
          </a:p>
          <a:p>
            <a:pPr marL="0" indent="0">
              <a:buFont typeface="Arial"/>
              <a:buNone/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Why: </a:t>
            </a: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show how you reduce risk, optimize your operations, scale quickly, or acquire critical resources</a:t>
            </a:r>
            <a:endParaRPr/>
          </a:p>
        </p:txBody>
      </p:sp>
      <p:pic>
        <p:nvPicPr>
          <p:cNvPr id="125350403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957879" y="108495"/>
            <a:ext cx="2319965" cy="2319965"/>
          </a:xfrm>
          <a:prstGeom prst="rect">
            <a:avLst/>
          </a:prstGeom>
        </p:spPr>
      </p:pic>
      <p:sp>
        <p:nvSpPr>
          <p:cNvPr id="55198541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/>
              <a:t>Examples (for my coffee cart)</a:t>
            </a:r>
            <a:endParaRPr/>
          </a:p>
        </p:txBody>
      </p:sp>
      <p:sp>
        <p:nvSpPr>
          <p:cNvPr id="154115469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Local Coffee Roasters </a:t>
            </a:r>
            <a:endParaRPr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Dairy &amp; Alternative Milk Vendors </a:t>
            </a:r>
            <a:endParaRPr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Commissary Kitchen / Storage Facility </a:t>
            </a:r>
            <a:endParaRPr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Property Owners &amp; Local Council </a:t>
            </a:r>
            <a:endParaRPr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Equipment Suppliers &amp; Technicians </a:t>
            </a:r>
            <a:endParaRPr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Local Bakeries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995612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Key Activities</a:t>
            </a:r>
            <a:endParaRPr/>
          </a:p>
        </p:txBody>
      </p:sp>
      <p:sp>
        <p:nvSpPr>
          <p:cNvPr id="188564015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193476003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most important daily actions your company must execute to make its business model work.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To show exactly where your time, focus, and operational budget must go to deliver your value proposition.</a:t>
            </a:r>
            <a:endParaRPr/>
          </a:p>
        </p:txBody>
      </p:sp>
      <p:sp>
        <p:nvSpPr>
          <p:cNvPr id="2017082923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1880068971" name="Content Placeholder 5"/>
          <p:cNvSpPr>
            <a:spLocks noGrp="1"/>
          </p:cNvSpPr>
          <p:nvPr>
            <p:ph sz="quarter" idx="4"/>
          </p:nvPr>
        </p:nvSpPr>
        <p:spPr bwMode="auto">
          <a:xfrm flipH="0" flipV="0">
            <a:off x="6172200" y="2505072"/>
            <a:ext cx="5449518" cy="368458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228600" marR="0" indent="-228600"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buChar char="•"/>
              <a:defRPr/>
            </a:pP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Brewing &amp; serving coffee</a:t>
            </a:r>
            <a:endParaRPr lang="en-US" sz="2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228600" marR="0" indent="-228600"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buChar char="•"/>
              <a:defRPr/>
            </a:pP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Inventory </a:t>
            </a: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&amp; stock replenishment</a:t>
            </a:r>
            <a:endParaRPr lang="en-US" sz="2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228600" marR="0" indent="-228600"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buChar char="•"/>
              <a:defRPr/>
            </a:pP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Daily cart setup &amp; teardown</a:t>
            </a:r>
            <a:endParaRPr lang="en-US" sz="2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228600" marR="0" indent="-228600"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buChar char="•"/>
              <a:defRPr/>
            </a:pP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Equipment cleaning &amp; maintenance</a:t>
            </a:r>
            <a:endParaRPr lang="en-US" sz="2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228600" marR="0" indent="-228600"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buChar char="•"/>
              <a:defRPr/>
            </a:pP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Point-of-sale &amp; transaction management</a:t>
            </a:r>
            <a:endParaRPr lang="en-US" sz="2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228600" marR="0" indent="-228600" algn="l">
              <a:lnSpc>
                <a:spcPct val="100000"/>
              </a:lnSpc>
              <a:spcBef>
                <a:spcPts val="0"/>
              </a:spcBef>
              <a:spcAft>
                <a:spcPts val="566"/>
              </a:spcAft>
              <a:buChar char="•"/>
              <a:defRPr/>
            </a:pPr>
            <a:r>
              <a:rPr lang="en-US" sz="2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Local permit &amp; regulatory compliance</a:t>
            </a:r>
            <a:endParaRPr lang="en-US" sz="2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8764813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702847" y="-23548"/>
            <a:ext cx="2443617" cy="2443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6297589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Key Resources</a:t>
            </a:r>
            <a:endParaRPr/>
          </a:p>
        </p:txBody>
      </p:sp>
      <p:sp>
        <p:nvSpPr>
          <p:cNvPr id="20933726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7" y="1681162"/>
            <a:ext cx="515778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What / Why</a:t>
            </a:r>
            <a:endParaRPr/>
          </a:p>
        </p:txBody>
      </p:sp>
      <p:sp>
        <p:nvSpPr>
          <p:cNvPr id="1896474033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7" y="2505073"/>
            <a:ext cx="5157785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0000" lnSpcReduction="2000"/>
          </a:bodyPr>
          <a:lstStyle/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most important assets (physical, human, intellectual, or financial) required to make your business model work.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Why it's needed: To show what you must own or control to create your value proposition, reach your market, and earn revenue.</a:t>
            </a:r>
            <a:endParaRPr/>
          </a:p>
        </p:txBody>
      </p:sp>
      <p:sp>
        <p:nvSpPr>
          <p:cNvPr id="94911511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r>
              <a:rPr lang="en-US" sz="2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Examples</a:t>
            </a:r>
            <a:endParaRPr/>
          </a:p>
        </p:txBody>
      </p:sp>
      <p:sp>
        <p:nvSpPr>
          <p:cNvPr id="1568930829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3"/>
            <a:ext cx="5183187" cy="368458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Commercial espresso machine &amp; grinder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Mobile coffee cart &amp; trailer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Trained baristas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Initial cash float &amp; operating capital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Brand name, logo, &amp; signage</a:t>
            </a:r>
            <a:endParaRPr lang="en-US" sz="28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Opening inventory (Beans, milk, cups)</a:t>
            </a:r>
            <a:endParaRPr/>
          </a:p>
        </p:txBody>
      </p:sp>
      <p:pic>
        <p:nvPicPr>
          <p:cNvPr id="120198417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879416" y="90990"/>
            <a:ext cx="2414083" cy="2414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onlyoffice/8.3.3.18</Application>
  <PresentationFormat>On-screen Show (4:3)</PresentationFormat>
  <Paragraphs>0</Paragraphs>
  <Slides>17</Slides>
  <Notes>17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Brent Whistler</cp:lastModifiedBy>
  <cp:revision>11</cp:revision>
  <dcterms:modified xsi:type="dcterms:W3CDTF">2026-05-17T00:34:45Z</dcterms:modified>
</cp:coreProperties>
</file>